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41"/>
  </p:notesMasterIdLst>
  <p:handoutMasterIdLst>
    <p:handoutMasterId r:id="rId42"/>
  </p:handoutMasterIdLst>
  <p:sldIdLst>
    <p:sldId id="1001" r:id="rId2"/>
    <p:sldId id="1020" r:id="rId3"/>
    <p:sldId id="1014" r:id="rId4"/>
    <p:sldId id="1017" r:id="rId5"/>
    <p:sldId id="1019" r:id="rId6"/>
    <p:sldId id="1018" r:id="rId7"/>
    <p:sldId id="1086" r:id="rId8"/>
    <p:sldId id="1087" r:id="rId9"/>
    <p:sldId id="1089" r:id="rId10"/>
    <p:sldId id="1090" r:id="rId11"/>
    <p:sldId id="1091" r:id="rId12"/>
    <p:sldId id="1013" r:id="rId13"/>
    <p:sldId id="1025" r:id="rId14"/>
    <p:sldId id="1026" r:id="rId15"/>
    <p:sldId id="1004" r:id="rId16"/>
    <p:sldId id="1028" r:id="rId17"/>
    <p:sldId id="1029" r:id="rId18"/>
    <p:sldId id="1030" r:id="rId19"/>
    <p:sldId id="938" r:id="rId20"/>
    <p:sldId id="901" r:id="rId21"/>
    <p:sldId id="918" r:id="rId22"/>
    <p:sldId id="1031" r:id="rId23"/>
    <p:sldId id="1032" r:id="rId24"/>
    <p:sldId id="919" r:id="rId25"/>
    <p:sldId id="839" r:id="rId26"/>
    <p:sldId id="844" r:id="rId27"/>
    <p:sldId id="892" r:id="rId28"/>
    <p:sldId id="928" r:id="rId29"/>
    <p:sldId id="921" r:id="rId30"/>
    <p:sldId id="860" r:id="rId31"/>
    <p:sldId id="1033" r:id="rId32"/>
    <p:sldId id="1034" r:id="rId33"/>
    <p:sldId id="1035" r:id="rId34"/>
    <p:sldId id="1036" r:id="rId35"/>
    <p:sldId id="1037" r:id="rId36"/>
    <p:sldId id="1038" r:id="rId37"/>
    <p:sldId id="1039" r:id="rId38"/>
    <p:sldId id="812" r:id="rId39"/>
    <p:sldId id="1040" r:id="rId40"/>
  </p:sldIdLst>
  <p:sldSz cx="9144000" cy="6858000" type="screen4x3"/>
  <p:notesSz cx="6858000" cy="9144000"/>
  <p:defaultTextStyle>
    <a:defPPr>
      <a:defRPr lang="fr-FR"/>
    </a:defPPr>
    <a:lvl1pPr algn="l" rtl="0" eaLnBrk="0" fontAlgn="base" hangingPunct="0">
      <a:spcBef>
        <a:spcPct val="0"/>
      </a:spcBef>
      <a:spcAft>
        <a:spcPct val="0"/>
      </a:spcAft>
      <a:defRPr sz="2400" kern="1200">
        <a:solidFill>
          <a:schemeClr val="tx1"/>
        </a:solidFill>
        <a:latin typeface="Arial" charset="0"/>
        <a:ea typeface="ＭＳ Ｐゴシック" charset="-128"/>
        <a:cs typeface="ＭＳ Ｐゴシック" charset="-128"/>
      </a:defRPr>
    </a:lvl1pPr>
    <a:lvl2pPr marL="457200" algn="l" rtl="0" eaLnBrk="0" fontAlgn="base" hangingPunct="0">
      <a:spcBef>
        <a:spcPct val="0"/>
      </a:spcBef>
      <a:spcAft>
        <a:spcPct val="0"/>
      </a:spcAft>
      <a:defRPr sz="2400" kern="1200">
        <a:solidFill>
          <a:schemeClr val="tx1"/>
        </a:solidFill>
        <a:latin typeface="Arial" charset="0"/>
        <a:ea typeface="ＭＳ Ｐゴシック" charset="-128"/>
        <a:cs typeface="ＭＳ Ｐゴシック" charset="-128"/>
      </a:defRPr>
    </a:lvl2pPr>
    <a:lvl3pPr marL="914400" algn="l" rtl="0" eaLnBrk="0" fontAlgn="base" hangingPunct="0">
      <a:spcBef>
        <a:spcPct val="0"/>
      </a:spcBef>
      <a:spcAft>
        <a:spcPct val="0"/>
      </a:spcAft>
      <a:defRPr sz="2400" kern="1200">
        <a:solidFill>
          <a:schemeClr val="tx1"/>
        </a:solidFill>
        <a:latin typeface="Arial" charset="0"/>
        <a:ea typeface="ＭＳ Ｐゴシック" charset="-128"/>
        <a:cs typeface="ＭＳ Ｐゴシック" charset="-128"/>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128"/>
        <a:cs typeface="ＭＳ Ｐゴシック" charset="-128"/>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128"/>
        <a:cs typeface="ＭＳ Ｐゴシック" charset="-128"/>
      </a:defRPr>
    </a:lvl5pPr>
    <a:lvl6pPr marL="2286000" algn="l" defTabSz="457200" rtl="0" eaLnBrk="1" latinLnBrk="0" hangingPunct="1">
      <a:defRPr sz="2400" kern="1200">
        <a:solidFill>
          <a:schemeClr val="tx1"/>
        </a:solidFill>
        <a:latin typeface="Arial" charset="0"/>
        <a:ea typeface="ＭＳ Ｐゴシック" charset="-128"/>
        <a:cs typeface="ＭＳ Ｐゴシック" charset="-128"/>
      </a:defRPr>
    </a:lvl6pPr>
    <a:lvl7pPr marL="2743200" algn="l" defTabSz="457200" rtl="0" eaLnBrk="1" latinLnBrk="0" hangingPunct="1">
      <a:defRPr sz="2400" kern="1200">
        <a:solidFill>
          <a:schemeClr val="tx1"/>
        </a:solidFill>
        <a:latin typeface="Arial" charset="0"/>
        <a:ea typeface="ＭＳ Ｐゴシック" charset="-128"/>
        <a:cs typeface="ＭＳ Ｐゴシック" charset="-128"/>
      </a:defRPr>
    </a:lvl7pPr>
    <a:lvl8pPr marL="3200400" algn="l" defTabSz="457200" rtl="0" eaLnBrk="1" latinLnBrk="0" hangingPunct="1">
      <a:defRPr sz="2400" kern="1200">
        <a:solidFill>
          <a:schemeClr val="tx1"/>
        </a:solidFill>
        <a:latin typeface="Arial" charset="0"/>
        <a:ea typeface="ＭＳ Ｐゴシック" charset="-128"/>
        <a:cs typeface="ＭＳ Ｐゴシック" charset="-128"/>
      </a:defRPr>
    </a:lvl8pPr>
    <a:lvl9pPr marL="3657600" algn="l" defTabSz="457200" rtl="0" eaLnBrk="1" latinLnBrk="0" hangingPunct="1">
      <a:defRPr sz="2400" kern="1200">
        <a:solidFill>
          <a:schemeClr val="tx1"/>
        </a:solidFill>
        <a:latin typeface="Arial" charset="0"/>
        <a:ea typeface="ＭＳ Ｐゴシック" charset="-128"/>
        <a:cs typeface="ＭＳ Ｐゴシック" charset="-128"/>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2A44"/>
    <a:srgbClr val="660066"/>
    <a:srgbClr val="A20F58"/>
    <a:srgbClr val="110AFF"/>
    <a:srgbClr val="7030A0"/>
    <a:srgbClr val="641866"/>
    <a:srgbClr val="BFBFBF"/>
    <a:srgbClr val="5193FF"/>
    <a:srgbClr val="FFFFFF"/>
    <a:srgbClr val="00BC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01" autoAdjust="0"/>
    <p:restoredTop sz="98894" autoAdjust="0"/>
  </p:normalViewPr>
  <p:slideViewPr>
    <p:cSldViewPr>
      <p:cViewPr>
        <p:scale>
          <a:sx n="110" d="100"/>
          <a:sy n="110" d="100"/>
        </p:scale>
        <p:origin x="912"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14" d="100"/>
        <a:sy n="114" d="100"/>
      </p:scale>
      <p:origin x="0" y="10704"/>
    </p:cViewPr>
  </p:sorter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handoutMaster" Target="handoutMasters/handout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660BCB7-985B-934A-8B41-02D9050D5759}" type="datetimeFigureOut">
              <a:rPr lang="fr-FR" smtClean="0"/>
              <a:t>08/03/2020</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fr-FR" smtClean="0"/>
              <a:t>AG BIG  03-02-2015</a:t>
            </a:r>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0461316-C955-0B4C-B99D-42698D256711}" type="slidenum">
              <a:rPr lang="fr-FR" smtClean="0"/>
              <a:t>‹#›</a:t>
            </a:fld>
            <a:endParaRPr lang="fr-FR"/>
          </a:p>
        </p:txBody>
      </p:sp>
    </p:spTree>
    <p:extLst>
      <p:ext uri="{BB962C8B-B14F-4D97-AF65-F5344CB8AC3E}">
        <p14:creationId xmlns:p14="http://schemas.microsoft.com/office/powerpoint/2010/main" val="3620894533"/>
      </p:ext>
    </p:extLst>
  </p:cSld>
  <p:clrMap bg1="lt1" tx1="dk1" bg2="lt2" tx2="dk2" accent1="accent1" accent2="accent2" accent3="accent3" accent4="accent4" accent5="accent5" accent6="accent6" hlink="hlink" folHlink="folHlink"/>
  <p:hf sldNum="0" hdr="0" dt="0"/>
</p:handoutMaster>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jpeg>
</file>

<file path=ppt/media/image35.jpeg>
</file>

<file path=ppt/media/image36.jpeg>
</file>

<file path=ppt/media/image37.jpeg>
</file>

<file path=ppt/media/image38.png>
</file>

<file path=ppt/media/image39.jpeg>
</file>

<file path=ppt/media/image4.png>
</file>

<file path=ppt/media/image40.png>
</file>

<file path=ppt/media/image41.png>
</file>

<file path=ppt/media/image42.png>
</file>

<file path=ppt/media/image43.jpe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pPr>
              <a:defRPr/>
            </a:pPr>
            <a:endParaRPr lang="fr-FR"/>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pPr>
              <a:defRPr/>
            </a:pPr>
            <a:endParaRPr lang="fr-FR"/>
          </a:p>
        </p:txBody>
      </p:sp>
      <p:sp>
        <p:nvSpPr>
          <p:cNvPr id="1331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pPr>
              <a:defRPr/>
            </a:pPr>
            <a:r>
              <a:rPr lang="fr-FR" smtClean="0"/>
              <a:t>AG BIG  03-02-2015</a:t>
            </a:r>
            <a:endParaRPr lang="fr-FR"/>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pPr>
              <a:defRPr/>
            </a:pPr>
            <a:fld id="{16D251E3-D745-E144-AB7F-FA9EA45A4235}" type="slidenum">
              <a:rPr lang="fr-FR"/>
              <a:pPr>
                <a:defRPr/>
              </a:pPr>
              <a:t>‹#›</a:t>
            </a:fld>
            <a:endParaRPr lang="fr-FR"/>
          </a:p>
        </p:txBody>
      </p:sp>
    </p:spTree>
    <p:extLst>
      <p:ext uri="{BB962C8B-B14F-4D97-AF65-F5344CB8AC3E}">
        <p14:creationId xmlns:p14="http://schemas.microsoft.com/office/powerpoint/2010/main" val="987029214"/>
      </p:ext>
    </p:extLst>
  </p:cSld>
  <p:clrMap bg1="lt1" tx1="dk1" bg2="lt2" tx2="dk2" accent1="accent1" accent2="accent2" accent3="accent3" accent4="accent4" accent5="accent5" accent6="accent6" hlink="hlink" folHlink="folHlink"/>
  <p:hf sldNum="0" hdr="0" dt="0"/>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4C6F86DB-641C-5144-BFEE-AE2102EA3982}" type="slidenum">
              <a:rPr lang="fr-FR" sz="1200"/>
              <a:pPr/>
              <a:t>1</a:t>
            </a:fld>
            <a:endParaRPr lang="fr-FR" sz="1200"/>
          </a:p>
        </p:txBody>
      </p:sp>
      <p:sp>
        <p:nvSpPr>
          <p:cNvPr id="50178" name="Rectangle 2"/>
          <p:cNvSpPr>
            <a:spLocks noGrp="1" noRot="1" noChangeAspect="1" noChangeArrowheads="1" noTextEdit="1"/>
          </p:cNvSpPr>
          <p:nvPr>
            <p:ph type="sldImg"/>
          </p:nvPr>
        </p:nvSpPr>
        <p:spPr>
          <a:ln/>
        </p:spPr>
      </p:sp>
      <p:sp>
        <p:nvSpPr>
          <p:cNvPr id="50179" name="Rectangle 3"/>
          <p:cNvSpPr>
            <a:spLocks noGrp="1" noChangeArrowheads="1"/>
          </p:cNvSpPr>
          <p:nvPr>
            <p:ph type="body" idx="1"/>
          </p:nvPr>
        </p:nvSpPr>
        <p:spPr>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fr-FR">
              <a:ea typeface="ＭＳ Ｐゴシック" charset="0"/>
              <a:cs typeface="ＭＳ Ｐゴシック"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EDF2EDC-BE92-5142-BC14-2738680FC880}" type="slidenum">
              <a:rPr lang="fr-FR" smtClean="0"/>
              <a:t>11</a:t>
            </a:fld>
            <a:endParaRPr lang="fr-FR"/>
          </a:p>
        </p:txBody>
      </p:sp>
    </p:spTree>
    <p:extLst>
      <p:ext uri="{BB962C8B-B14F-4D97-AF65-F5344CB8AC3E}">
        <p14:creationId xmlns:p14="http://schemas.microsoft.com/office/powerpoint/2010/main" val="452609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Espace réservé de l'image des diapositives 1"/>
          <p:cNvSpPr>
            <a:spLocks noGrp="1" noRot="1" noChangeAspect="1"/>
          </p:cNvSpPr>
          <p:nvPr>
            <p:ph type="sldImg"/>
          </p:nvPr>
        </p:nvSpPr>
        <p:spPr>
          <a:ln/>
        </p:spPr>
      </p:sp>
      <p:sp>
        <p:nvSpPr>
          <p:cNvPr id="95234" name="Espace réservé des commentaires 2"/>
          <p:cNvSpPr>
            <a:spLocks noGrp="1"/>
          </p:cNvSpPr>
          <p:nvPr>
            <p:ph type="body" idx="1"/>
          </p:nvPr>
        </p:nvSpPr>
        <p:spPr>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fr-FR">
              <a:ea typeface="ＭＳ Ｐゴシック" charset="0"/>
              <a:cs typeface="ＭＳ Ｐゴシック" charset="0"/>
            </a:endParaRPr>
          </a:p>
        </p:txBody>
      </p:sp>
      <p:sp>
        <p:nvSpPr>
          <p:cNvPr id="95235" name="Espace réservé du numéro de diapositive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1D05C476-60BD-014E-A3FA-9C56EAAF58B8}" type="slidenum">
              <a:rPr lang="fr-FR" sz="1200"/>
              <a:pPr/>
              <a:t>19</a:t>
            </a:fld>
            <a:endParaRPr lang="fr-FR"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et modifiez le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fr-FR" smtClean="0"/>
              <a:t>Cliquez pour modifier le style des sous-titres du masque</a:t>
            </a:r>
            <a:endParaRPr lang="fr-FR"/>
          </a:p>
        </p:txBody>
      </p:sp>
      <p:sp>
        <p:nvSpPr>
          <p:cNvPr id="4" name="Rectangle 4"/>
          <p:cNvSpPr>
            <a:spLocks noGrp="1" noChangeArrowheads="1"/>
          </p:cNvSpPr>
          <p:nvPr>
            <p:ph type="dt" sz="half" idx="10"/>
          </p:nvPr>
        </p:nvSpPr>
        <p:spPr>
          <a:ln/>
        </p:spPr>
        <p:txBody>
          <a:bodyPr/>
          <a:lstStyle>
            <a:lvl1pPr>
              <a:defRPr/>
            </a:lvl1pPr>
          </a:lstStyle>
          <a:p>
            <a:pPr>
              <a:defRPr/>
            </a:pPr>
            <a:endParaRPr lang="fr-FR"/>
          </a:p>
        </p:txBody>
      </p:sp>
      <p:sp>
        <p:nvSpPr>
          <p:cNvPr id="5" name="Rectangle 5"/>
          <p:cNvSpPr>
            <a:spLocks noGrp="1" noChangeArrowheads="1"/>
          </p:cNvSpPr>
          <p:nvPr>
            <p:ph type="ftr" sz="quarter" idx="11"/>
          </p:nvPr>
        </p:nvSpPr>
        <p:spPr>
          <a:ln/>
        </p:spPr>
        <p:txBody>
          <a:bodyPr/>
          <a:lstStyle>
            <a:lvl1pPr>
              <a:defRPr/>
            </a:lvl1pPr>
          </a:lstStyle>
          <a:p>
            <a:pPr>
              <a:defRPr/>
            </a:pPr>
            <a:endParaRPr lang="fr-FR"/>
          </a:p>
        </p:txBody>
      </p:sp>
      <p:sp>
        <p:nvSpPr>
          <p:cNvPr id="6" name="Rectangle 6"/>
          <p:cNvSpPr>
            <a:spLocks noGrp="1" noChangeArrowheads="1"/>
          </p:cNvSpPr>
          <p:nvPr>
            <p:ph type="sldNum" sz="quarter" idx="12"/>
          </p:nvPr>
        </p:nvSpPr>
        <p:spPr>
          <a:ln/>
        </p:spPr>
        <p:txBody>
          <a:bodyPr/>
          <a:lstStyle>
            <a:lvl1pPr>
              <a:defRPr/>
            </a:lvl1pPr>
          </a:lstStyle>
          <a:p>
            <a:pPr>
              <a:defRPr/>
            </a:pPr>
            <a:fld id="{46455D81-E87F-2840-B31F-D2F2CAE56045}"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Rectangle 4"/>
          <p:cNvSpPr>
            <a:spLocks noGrp="1" noChangeArrowheads="1"/>
          </p:cNvSpPr>
          <p:nvPr>
            <p:ph type="dt" sz="half" idx="10"/>
          </p:nvPr>
        </p:nvSpPr>
        <p:spPr>
          <a:ln/>
        </p:spPr>
        <p:txBody>
          <a:bodyPr/>
          <a:lstStyle>
            <a:lvl1pPr>
              <a:defRPr/>
            </a:lvl1pPr>
          </a:lstStyle>
          <a:p>
            <a:pPr>
              <a:defRPr/>
            </a:pPr>
            <a:endParaRPr lang="fr-FR"/>
          </a:p>
        </p:txBody>
      </p:sp>
      <p:sp>
        <p:nvSpPr>
          <p:cNvPr id="5" name="Rectangle 5"/>
          <p:cNvSpPr>
            <a:spLocks noGrp="1" noChangeArrowheads="1"/>
          </p:cNvSpPr>
          <p:nvPr>
            <p:ph type="ftr" sz="quarter" idx="11"/>
          </p:nvPr>
        </p:nvSpPr>
        <p:spPr>
          <a:ln/>
        </p:spPr>
        <p:txBody>
          <a:bodyPr/>
          <a:lstStyle>
            <a:lvl1pPr>
              <a:defRPr/>
            </a:lvl1pPr>
          </a:lstStyle>
          <a:p>
            <a:pPr>
              <a:defRPr/>
            </a:pPr>
            <a:endParaRPr lang="fr-FR"/>
          </a:p>
        </p:txBody>
      </p:sp>
      <p:sp>
        <p:nvSpPr>
          <p:cNvPr id="6" name="Rectangle 6"/>
          <p:cNvSpPr>
            <a:spLocks noGrp="1" noChangeArrowheads="1"/>
          </p:cNvSpPr>
          <p:nvPr>
            <p:ph type="sldNum" sz="quarter" idx="12"/>
          </p:nvPr>
        </p:nvSpPr>
        <p:spPr>
          <a:ln/>
        </p:spPr>
        <p:txBody>
          <a:bodyPr/>
          <a:lstStyle>
            <a:lvl1pPr>
              <a:defRPr/>
            </a:lvl1pPr>
          </a:lstStyle>
          <a:p>
            <a:pPr>
              <a:defRPr/>
            </a:pPr>
            <a:fld id="{9F557BB7-B4F5-9C4A-B38A-5A91EA1FA7DF}"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515100" y="609600"/>
            <a:ext cx="1943100" cy="5486400"/>
          </a:xfrm>
        </p:spPr>
        <p:txBody>
          <a:bodyPr vert="eaVert"/>
          <a:lstStyle/>
          <a:p>
            <a:r>
              <a:rPr lang="fr-FR" smtClean="0"/>
              <a:t>Cliquez et modifiez le titre</a:t>
            </a:r>
            <a:endParaRPr lang="fr-FR"/>
          </a:p>
        </p:txBody>
      </p:sp>
      <p:sp>
        <p:nvSpPr>
          <p:cNvPr id="3" name="Espace réservé du texte vertical 2"/>
          <p:cNvSpPr>
            <a:spLocks noGrp="1"/>
          </p:cNvSpPr>
          <p:nvPr>
            <p:ph type="body" orient="vert" idx="1"/>
          </p:nvPr>
        </p:nvSpPr>
        <p:spPr>
          <a:xfrm>
            <a:off x="685800" y="609600"/>
            <a:ext cx="5676900" cy="5486400"/>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Rectangle 4"/>
          <p:cNvSpPr>
            <a:spLocks noGrp="1" noChangeArrowheads="1"/>
          </p:cNvSpPr>
          <p:nvPr>
            <p:ph type="dt" sz="half" idx="10"/>
          </p:nvPr>
        </p:nvSpPr>
        <p:spPr>
          <a:ln/>
        </p:spPr>
        <p:txBody>
          <a:bodyPr/>
          <a:lstStyle>
            <a:lvl1pPr>
              <a:defRPr/>
            </a:lvl1pPr>
          </a:lstStyle>
          <a:p>
            <a:pPr>
              <a:defRPr/>
            </a:pPr>
            <a:endParaRPr lang="fr-FR"/>
          </a:p>
        </p:txBody>
      </p:sp>
      <p:sp>
        <p:nvSpPr>
          <p:cNvPr id="5" name="Rectangle 5"/>
          <p:cNvSpPr>
            <a:spLocks noGrp="1" noChangeArrowheads="1"/>
          </p:cNvSpPr>
          <p:nvPr>
            <p:ph type="ftr" sz="quarter" idx="11"/>
          </p:nvPr>
        </p:nvSpPr>
        <p:spPr>
          <a:ln/>
        </p:spPr>
        <p:txBody>
          <a:bodyPr/>
          <a:lstStyle>
            <a:lvl1pPr>
              <a:defRPr/>
            </a:lvl1pPr>
          </a:lstStyle>
          <a:p>
            <a:pPr>
              <a:defRPr/>
            </a:pPr>
            <a:endParaRPr lang="fr-FR"/>
          </a:p>
        </p:txBody>
      </p:sp>
      <p:sp>
        <p:nvSpPr>
          <p:cNvPr id="6" name="Rectangle 6"/>
          <p:cNvSpPr>
            <a:spLocks noGrp="1" noChangeArrowheads="1"/>
          </p:cNvSpPr>
          <p:nvPr>
            <p:ph type="sldNum" sz="quarter" idx="12"/>
          </p:nvPr>
        </p:nvSpPr>
        <p:spPr>
          <a:ln/>
        </p:spPr>
        <p:txBody>
          <a:bodyPr/>
          <a:lstStyle>
            <a:lvl1pPr>
              <a:defRPr/>
            </a:lvl1pPr>
          </a:lstStyle>
          <a:p>
            <a:pPr>
              <a:defRPr/>
            </a:pPr>
            <a:fld id="{B9407F31-AE24-7142-9BAB-E798E5EBFDAD}" type="slidenum">
              <a:rPr lang="fr-FR"/>
              <a:pPr>
                <a:defRP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Rectangle 4"/>
          <p:cNvSpPr>
            <a:spLocks noGrp="1" noChangeArrowheads="1"/>
          </p:cNvSpPr>
          <p:nvPr>
            <p:ph type="dt" sz="half" idx="10"/>
          </p:nvPr>
        </p:nvSpPr>
        <p:spPr>
          <a:ln/>
        </p:spPr>
        <p:txBody>
          <a:bodyPr/>
          <a:lstStyle>
            <a:lvl1pPr>
              <a:defRPr/>
            </a:lvl1pPr>
          </a:lstStyle>
          <a:p>
            <a:pPr>
              <a:defRPr/>
            </a:pPr>
            <a:endParaRPr lang="fr-FR"/>
          </a:p>
        </p:txBody>
      </p:sp>
      <p:sp>
        <p:nvSpPr>
          <p:cNvPr id="5" name="Rectangle 5"/>
          <p:cNvSpPr>
            <a:spLocks noGrp="1" noChangeArrowheads="1"/>
          </p:cNvSpPr>
          <p:nvPr>
            <p:ph type="ftr" sz="quarter" idx="11"/>
          </p:nvPr>
        </p:nvSpPr>
        <p:spPr>
          <a:ln/>
        </p:spPr>
        <p:txBody>
          <a:bodyPr/>
          <a:lstStyle>
            <a:lvl1pPr>
              <a:defRPr/>
            </a:lvl1pPr>
          </a:lstStyle>
          <a:p>
            <a:pPr>
              <a:defRPr/>
            </a:pPr>
            <a:endParaRPr lang="fr-FR"/>
          </a:p>
        </p:txBody>
      </p:sp>
      <p:sp>
        <p:nvSpPr>
          <p:cNvPr id="6" name="Rectangle 6"/>
          <p:cNvSpPr>
            <a:spLocks noGrp="1" noChangeArrowheads="1"/>
          </p:cNvSpPr>
          <p:nvPr>
            <p:ph type="sldNum" sz="quarter" idx="12"/>
          </p:nvPr>
        </p:nvSpPr>
        <p:spPr>
          <a:ln/>
        </p:spPr>
        <p:txBody>
          <a:bodyPr/>
          <a:lstStyle>
            <a:lvl1pPr>
              <a:defRPr/>
            </a:lvl1pPr>
          </a:lstStyle>
          <a:p>
            <a:pPr>
              <a:defRPr/>
            </a:pPr>
            <a:fld id="{83F9064E-54AD-5140-AA88-BE00A1AB5FAA}"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et modifiez le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fr-FR" smtClean="0"/>
              <a:t>Cliquez pour modifier les styles du texte du masque</a:t>
            </a:r>
          </a:p>
        </p:txBody>
      </p:sp>
      <p:sp>
        <p:nvSpPr>
          <p:cNvPr id="4" name="Rectangle 4"/>
          <p:cNvSpPr>
            <a:spLocks noGrp="1" noChangeArrowheads="1"/>
          </p:cNvSpPr>
          <p:nvPr>
            <p:ph type="dt" sz="half" idx="10"/>
          </p:nvPr>
        </p:nvSpPr>
        <p:spPr>
          <a:ln/>
        </p:spPr>
        <p:txBody>
          <a:bodyPr/>
          <a:lstStyle>
            <a:lvl1pPr>
              <a:defRPr/>
            </a:lvl1pPr>
          </a:lstStyle>
          <a:p>
            <a:pPr>
              <a:defRPr/>
            </a:pPr>
            <a:endParaRPr lang="fr-FR"/>
          </a:p>
        </p:txBody>
      </p:sp>
      <p:sp>
        <p:nvSpPr>
          <p:cNvPr id="5" name="Rectangle 5"/>
          <p:cNvSpPr>
            <a:spLocks noGrp="1" noChangeArrowheads="1"/>
          </p:cNvSpPr>
          <p:nvPr>
            <p:ph type="ftr" sz="quarter" idx="11"/>
          </p:nvPr>
        </p:nvSpPr>
        <p:spPr>
          <a:ln/>
        </p:spPr>
        <p:txBody>
          <a:bodyPr/>
          <a:lstStyle>
            <a:lvl1pPr>
              <a:defRPr/>
            </a:lvl1pPr>
          </a:lstStyle>
          <a:p>
            <a:pPr>
              <a:defRPr/>
            </a:pPr>
            <a:endParaRPr lang="fr-FR"/>
          </a:p>
        </p:txBody>
      </p:sp>
      <p:sp>
        <p:nvSpPr>
          <p:cNvPr id="6" name="Rectangle 6"/>
          <p:cNvSpPr>
            <a:spLocks noGrp="1" noChangeArrowheads="1"/>
          </p:cNvSpPr>
          <p:nvPr>
            <p:ph type="sldNum" sz="quarter" idx="12"/>
          </p:nvPr>
        </p:nvSpPr>
        <p:spPr>
          <a:ln/>
        </p:spPr>
        <p:txBody>
          <a:bodyPr/>
          <a:lstStyle>
            <a:lvl1pPr>
              <a:defRPr/>
            </a:lvl1pPr>
          </a:lstStyle>
          <a:p>
            <a:pPr>
              <a:defRPr/>
            </a:pPr>
            <a:fld id="{7F688F29-BA0E-DB4A-AB68-FFD81E6B1E8B}"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Rectangle 4"/>
          <p:cNvSpPr>
            <a:spLocks noGrp="1" noChangeArrowheads="1"/>
          </p:cNvSpPr>
          <p:nvPr>
            <p:ph type="dt" sz="half" idx="10"/>
          </p:nvPr>
        </p:nvSpPr>
        <p:spPr>
          <a:ln/>
        </p:spPr>
        <p:txBody>
          <a:bodyPr/>
          <a:lstStyle>
            <a:lvl1pPr>
              <a:defRPr/>
            </a:lvl1pPr>
          </a:lstStyle>
          <a:p>
            <a:pPr>
              <a:defRPr/>
            </a:pPr>
            <a:endParaRPr lang="fr-FR"/>
          </a:p>
        </p:txBody>
      </p:sp>
      <p:sp>
        <p:nvSpPr>
          <p:cNvPr id="6" name="Rectangle 5"/>
          <p:cNvSpPr>
            <a:spLocks noGrp="1" noChangeArrowheads="1"/>
          </p:cNvSpPr>
          <p:nvPr>
            <p:ph type="ftr" sz="quarter" idx="11"/>
          </p:nvPr>
        </p:nvSpPr>
        <p:spPr>
          <a:ln/>
        </p:spPr>
        <p:txBody>
          <a:bodyPr/>
          <a:lstStyle>
            <a:lvl1pPr>
              <a:defRPr/>
            </a:lvl1pPr>
          </a:lstStyle>
          <a:p>
            <a:pPr>
              <a:defRPr/>
            </a:pPr>
            <a:endParaRPr lang="fr-FR"/>
          </a:p>
        </p:txBody>
      </p:sp>
      <p:sp>
        <p:nvSpPr>
          <p:cNvPr id="7" name="Rectangle 6"/>
          <p:cNvSpPr>
            <a:spLocks noGrp="1" noChangeArrowheads="1"/>
          </p:cNvSpPr>
          <p:nvPr>
            <p:ph type="sldNum" sz="quarter" idx="12"/>
          </p:nvPr>
        </p:nvSpPr>
        <p:spPr>
          <a:ln/>
        </p:spPr>
        <p:txBody>
          <a:bodyPr/>
          <a:lstStyle>
            <a:lvl1pPr>
              <a:defRPr/>
            </a:lvl1pPr>
          </a:lstStyle>
          <a:p>
            <a:pPr>
              <a:defRPr/>
            </a:pPr>
            <a:fld id="{5D867A60-B2BF-F541-9F58-110E6D285A44}"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143000"/>
          </a:xfrm>
        </p:spPr>
        <p:txBody>
          <a:bodyPr/>
          <a:lstStyle>
            <a:lvl1pPr>
              <a:defRPr/>
            </a:lvl1pPr>
          </a:lstStyle>
          <a:p>
            <a:r>
              <a:rPr lang="fr-FR" smtClean="0"/>
              <a:t>Cliquez et modifiez le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4"/>
          <p:cNvSpPr>
            <a:spLocks noGrp="1" noChangeArrowheads="1"/>
          </p:cNvSpPr>
          <p:nvPr>
            <p:ph type="dt" sz="half" idx="10"/>
          </p:nvPr>
        </p:nvSpPr>
        <p:spPr>
          <a:ln/>
        </p:spPr>
        <p:txBody>
          <a:bodyPr/>
          <a:lstStyle>
            <a:lvl1pPr>
              <a:defRPr/>
            </a:lvl1pPr>
          </a:lstStyle>
          <a:p>
            <a:pPr>
              <a:defRPr/>
            </a:pPr>
            <a:endParaRPr lang="fr-FR"/>
          </a:p>
        </p:txBody>
      </p:sp>
      <p:sp>
        <p:nvSpPr>
          <p:cNvPr id="8" name="Rectangle 5"/>
          <p:cNvSpPr>
            <a:spLocks noGrp="1" noChangeArrowheads="1"/>
          </p:cNvSpPr>
          <p:nvPr>
            <p:ph type="ftr" sz="quarter" idx="11"/>
          </p:nvPr>
        </p:nvSpPr>
        <p:spPr>
          <a:ln/>
        </p:spPr>
        <p:txBody>
          <a:bodyPr/>
          <a:lstStyle>
            <a:lvl1pPr>
              <a:defRPr/>
            </a:lvl1pPr>
          </a:lstStyle>
          <a:p>
            <a:pPr>
              <a:defRPr/>
            </a:pPr>
            <a:endParaRPr lang="fr-FR"/>
          </a:p>
        </p:txBody>
      </p:sp>
      <p:sp>
        <p:nvSpPr>
          <p:cNvPr id="9" name="Rectangle 6"/>
          <p:cNvSpPr>
            <a:spLocks noGrp="1" noChangeArrowheads="1"/>
          </p:cNvSpPr>
          <p:nvPr>
            <p:ph type="sldNum" sz="quarter" idx="12"/>
          </p:nvPr>
        </p:nvSpPr>
        <p:spPr>
          <a:ln/>
        </p:spPr>
        <p:txBody>
          <a:bodyPr/>
          <a:lstStyle>
            <a:lvl1pPr>
              <a:defRPr/>
            </a:lvl1pPr>
          </a:lstStyle>
          <a:p>
            <a:pPr>
              <a:defRPr/>
            </a:pPr>
            <a:fld id="{3E1AB74C-4C34-0047-9D8E-FA44E581F0A4}"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Rectangle 4"/>
          <p:cNvSpPr>
            <a:spLocks noGrp="1" noChangeArrowheads="1"/>
          </p:cNvSpPr>
          <p:nvPr>
            <p:ph type="dt" sz="half" idx="10"/>
          </p:nvPr>
        </p:nvSpPr>
        <p:spPr>
          <a:ln/>
        </p:spPr>
        <p:txBody>
          <a:bodyPr/>
          <a:lstStyle>
            <a:lvl1pPr>
              <a:defRPr/>
            </a:lvl1pPr>
          </a:lstStyle>
          <a:p>
            <a:pPr>
              <a:defRPr/>
            </a:pPr>
            <a:endParaRPr lang="fr-FR"/>
          </a:p>
        </p:txBody>
      </p:sp>
      <p:sp>
        <p:nvSpPr>
          <p:cNvPr id="4" name="Rectangle 5"/>
          <p:cNvSpPr>
            <a:spLocks noGrp="1" noChangeArrowheads="1"/>
          </p:cNvSpPr>
          <p:nvPr>
            <p:ph type="ftr" sz="quarter" idx="11"/>
          </p:nvPr>
        </p:nvSpPr>
        <p:spPr>
          <a:ln/>
        </p:spPr>
        <p:txBody>
          <a:bodyPr/>
          <a:lstStyle>
            <a:lvl1pPr>
              <a:defRPr/>
            </a:lvl1pPr>
          </a:lstStyle>
          <a:p>
            <a:pPr>
              <a:defRPr/>
            </a:pPr>
            <a:endParaRPr lang="fr-FR"/>
          </a:p>
        </p:txBody>
      </p:sp>
      <p:sp>
        <p:nvSpPr>
          <p:cNvPr id="5" name="Rectangle 6"/>
          <p:cNvSpPr>
            <a:spLocks noGrp="1" noChangeArrowheads="1"/>
          </p:cNvSpPr>
          <p:nvPr>
            <p:ph type="sldNum" sz="quarter" idx="12"/>
          </p:nvPr>
        </p:nvSpPr>
        <p:spPr>
          <a:ln/>
        </p:spPr>
        <p:txBody>
          <a:bodyPr/>
          <a:lstStyle>
            <a:lvl1pPr>
              <a:defRPr/>
            </a:lvl1pPr>
          </a:lstStyle>
          <a:p>
            <a:pPr>
              <a:defRPr/>
            </a:pPr>
            <a:fld id="{B2DE40B7-968C-B647-B594-4DDE135B2120}"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fr-FR"/>
          </a:p>
        </p:txBody>
      </p:sp>
      <p:sp>
        <p:nvSpPr>
          <p:cNvPr id="3" name="Rectangle 5"/>
          <p:cNvSpPr>
            <a:spLocks noGrp="1" noChangeArrowheads="1"/>
          </p:cNvSpPr>
          <p:nvPr>
            <p:ph type="ftr" sz="quarter" idx="11"/>
          </p:nvPr>
        </p:nvSpPr>
        <p:spPr>
          <a:ln/>
        </p:spPr>
        <p:txBody>
          <a:bodyPr/>
          <a:lstStyle>
            <a:lvl1pPr>
              <a:defRPr/>
            </a:lvl1pPr>
          </a:lstStyle>
          <a:p>
            <a:pPr>
              <a:defRPr/>
            </a:pPr>
            <a:endParaRPr lang="fr-FR"/>
          </a:p>
        </p:txBody>
      </p:sp>
      <p:sp>
        <p:nvSpPr>
          <p:cNvPr id="4" name="Rectangle 6"/>
          <p:cNvSpPr>
            <a:spLocks noGrp="1" noChangeArrowheads="1"/>
          </p:cNvSpPr>
          <p:nvPr>
            <p:ph type="sldNum" sz="quarter" idx="12"/>
          </p:nvPr>
        </p:nvSpPr>
        <p:spPr>
          <a:ln/>
        </p:spPr>
        <p:txBody>
          <a:bodyPr/>
          <a:lstStyle>
            <a:lvl1pPr>
              <a:defRPr/>
            </a:lvl1pPr>
          </a:lstStyle>
          <a:p>
            <a:pPr>
              <a:defRPr/>
            </a:pPr>
            <a:fld id="{F3570DAA-9DEE-3A4D-B099-DE6937D72294}"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et modifiez le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Rectangle 4"/>
          <p:cNvSpPr>
            <a:spLocks noGrp="1" noChangeArrowheads="1"/>
          </p:cNvSpPr>
          <p:nvPr>
            <p:ph type="dt" sz="half" idx="10"/>
          </p:nvPr>
        </p:nvSpPr>
        <p:spPr>
          <a:ln/>
        </p:spPr>
        <p:txBody>
          <a:bodyPr/>
          <a:lstStyle>
            <a:lvl1pPr>
              <a:defRPr/>
            </a:lvl1pPr>
          </a:lstStyle>
          <a:p>
            <a:pPr>
              <a:defRPr/>
            </a:pPr>
            <a:endParaRPr lang="fr-FR"/>
          </a:p>
        </p:txBody>
      </p:sp>
      <p:sp>
        <p:nvSpPr>
          <p:cNvPr id="6" name="Rectangle 5"/>
          <p:cNvSpPr>
            <a:spLocks noGrp="1" noChangeArrowheads="1"/>
          </p:cNvSpPr>
          <p:nvPr>
            <p:ph type="ftr" sz="quarter" idx="11"/>
          </p:nvPr>
        </p:nvSpPr>
        <p:spPr>
          <a:ln/>
        </p:spPr>
        <p:txBody>
          <a:bodyPr/>
          <a:lstStyle>
            <a:lvl1pPr>
              <a:defRPr/>
            </a:lvl1pPr>
          </a:lstStyle>
          <a:p>
            <a:pPr>
              <a:defRPr/>
            </a:pPr>
            <a:endParaRPr lang="fr-FR"/>
          </a:p>
        </p:txBody>
      </p:sp>
      <p:sp>
        <p:nvSpPr>
          <p:cNvPr id="7" name="Rectangle 6"/>
          <p:cNvSpPr>
            <a:spLocks noGrp="1" noChangeArrowheads="1"/>
          </p:cNvSpPr>
          <p:nvPr>
            <p:ph type="sldNum" sz="quarter" idx="12"/>
          </p:nvPr>
        </p:nvSpPr>
        <p:spPr>
          <a:ln/>
        </p:spPr>
        <p:txBody>
          <a:bodyPr/>
          <a:lstStyle>
            <a:lvl1pPr>
              <a:defRPr/>
            </a:lvl1pPr>
          </a:lstStyle>
          <a:p>
            <a:pPr>
              <a:defRPr/>
            </a:pPr>
            <a:fld id="{D4F8C280-E519-F04B-8547-7FAB38640F31}"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et modifiez le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fr-FR" noProof="0" smtClean="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Rectangle 4"/>
          <p:cNvSpPr>
            <a:spLocks noGrp="1" noChangeArrowheads="1"/>
          </p:cNvSpPr>
          <p:nvPr>
            <p:ph type="dt" sz="half" idx="10"/>
          </p:nvPr>
        </p:nvSpPr>
        <p:spPr>
          <a:ln/>
        </p:spPr>
        <p:txBody>
          <a:bodyPr/>
          <a:lstStyle>
            <a:lvl1pPr>
              <a:defRPr/>
            </a:lvl1pPr>
          </a:lstStyle>
          <a:p>
            <a:pPr>
              <a:defRPr/>
            </a:pPr>
            <a:endParaRPr lang="fr-FR"/>
          </a:p>
        </p:txBody>
      </p:sp>
      <p:sp>
        <p:nvSpPr>
          <p:cNvPr id="6" name="Rectangle 5"/>
          <p:cNvSpPr>
            <a:spLocks noGrp="1" noChangeArrowheads="1"/>
          </p:cNvSpPr>
          <p:nvPr>
            <p:ph type="ftr" sz="quarter" idx="11"/>
          </p:nvPr>
        </p:nvSpPr>
        <p:spPr>
          <a:ln/>
        </p:spPr>
        <p:txBody>
          <a:bodyPr/>
          <a:lstStyle>
            <a:lvl1pPr>
              <a:defRPr/>
            </a:lvl1pPr>
          </a:lstStyle>
          <a:p>
            <a:pPr>
              <a:defRPr/>
            </a:pPr>
            <a:endParaRPr lang="fr-FR"/>
          </a:p>
        </p:txBody>
      </p:sp>
      <p:sp>
        <p:nvSpPr>
          <p:cNvPr id="7" name="Rectangle 6"/>
          <p:cNvSpPr>
            <a:spLocks noGrp="1" noChangeArrowheads="1"/>
          </p:cNvSpPr>
          <p:nvPr>
            <p:ph type="sldNum" sz="quarter" idx="12"/>
          </p:nvPr>
        </p:nvSpPr>
        <p:spPr>
          <a:ln/>
        </p:spPr>
        <p:txBody>
          <a:bodyPr/>
          <a:lstStyle>
            <a:lvl1pPr>
              <a:defRPr/>
            </a:lvl1pPr>
          </a:lstStyle>
          <a:p>
            <a:pPr>
              <a:defRPr/>
            </a:pPr>
            <a:fld id="{E920D591-D44D-7447-9724-B71F667D059B}"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a:t>Cliquez et modifiez le titre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lvl1pPr>
          </a:lstStyle>
          <a:p>
            <a:pPr>
              <a:defRPr/>
            </a:pPr>
            <a:endParaRPr lang="fr-F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lvl1pPr>
          </a:lstStyle>
          <a:p>
            <a:pPr>
              <a:defRPr/>
            </a:pPr>
            <a:endParaRPr lang="fr-F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66E9AB92-35FD-A443-8634-C27F30639426}" type="slidenum">
              <a:rPr lang="fr-FR"/>
              <a:pPr>
                <a:defRPr/>
              </a:pPr>
              <a:t>‹#›</a:t>
            </a:fld>
            <a:endParaRPr 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fontAlgn="base">
        <a:spcBef>
          <a:spcPct val="0"/>
        </a:spcBef>
        <a:spcAft>
          <a:spcPct val="0"/>
        </a:spcAft>
        <a:defRPr sz="4400">
          <a:solidFill>
            <a:schemeClr val="tx2"/>
          </a:solidFill>
          <a:latin typeface="Arial" charset="0"/>
          <a:ea typeface="ＭＳ Ｐゴシック" charset="-128"/>
          <a:cs typeface="ＭＳ Ｐゴシック" charset="-128"/>
        </a:defRPr>
      </a:lvl6pPr>
      <a:lvl7pPr marL="914400" algn="ctr" rtl="0" fontAlgn="base">
        <a:spcBef>
          <a:spcPct val="0"/>
        </a:spcBef>
        <a:spcAft>
          <a:spcPct val="0"/>
        </a:spcAft>
        <a:defRPr sz="4400">
          <a:solidFill>
            <a:schemeClr val="tx2"/>
          </a:solidFill>
          <a:latin typeface="Arial" charset="0"/>
          <a:ea typeface="ＭＳ Ｐゴシック" charset="-128"/>
          <a:cs typeface="ＭＳ Ｐゴシック" charset="-128"/>
        </a:defRPr>
      </a:lvl7pPr>
      <a:lvl8pPr marL="1371600" algn="ctr" rtl="0" fontAlgn="base">
        <a:spcBef>
          <a:spcPct val="0"/>
        </a:spcBef>
        <a:spcAft>
          <a:spcPct val="0"/>
        </a:spcAft>
        <a:defRPr sz="4400">
          <a:solidFill>
            <a:schemeClr val="tx2"/>
          </a:solidFill>
          <a:latin typeface="Arial" charset="0"/>
          <a:ea typeface="ＭＳ Ｐゴシック" charset="-128"/>
          <a:cs typeface="ＭＳ Ｐゴシック" charset="-128"/>
        </a:defRPr>
      </a:lvl8pPr>
      <a:lvl9pPr marL="1828800" algn="ctr" rtl="0" fontAlgn="base">
        <a:spcBef>
          <a:spcPct val="0"/>
        </a:spcBef>
        <a:spcAft>
          <a:spcPct val="0"/>
        </a:spcAft>
        <a:defRPr sz="4400">
          <a:solidFill>
            <a:schemeClr val="tx2"/>
          </a:solidFill>
          <a:latin typeface="Arial" charset="0"/>
          <a:ea typeface="ＭＳ Ｐゴシック" charset="-128"/>
          <a:cs typeface="ＭＳ Ｐゴシック" charset="-128"/>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png"/><Relationship Id="rId3"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png"/><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21.xml.rels><?xml version="1.0" encoding="UTF-8" standalone="yes"?>
<Relationships xmlns="http://schemas.openxmlformats.org/package/2006/relationships"><Relationship Id="rId3" Type="http://schemas.openxmlformats.org/officeDocument/2006/relationships/image" Target="../media/image32.jpeg"/><Relationship Id="rId4" Type="http://schemas.microsoft.com/office/2007/relationships/hdphoto" Target="../media/hdphoto1.wdp"/><Relationship Id="rId5" Type="http://schemas.openxmlformats.org/officeDocument/2006/relationships/image" Target="../media/image33.png"/><Relationship Id="rId1" Type="http://schemas.openxmlformats.org/officeDocument/2006/relationships/slideLayout" Target="../slideLayouts/slideLayout7.xml"/><Relationship Id="rId2"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4.jpeg"/><Relationship Id="rId3" Type="http://schemas.microsoft.com/office/2007/relationships/hdphoto" Target="../media/hdphoto2.wdp"/></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5.jpeg"/><Relationship Id="rId3" Type="http://schemas.microsoft.com/office/2007/relationships/hdphoto" Target="../media/hdphoto3.wdp"/></Relationships>
</file>

<file path=ppt/slides/_rels/slide24.xml.rels><?xml version="1.0" encoding="UTF-8" standalone="yes"?>
<Relationships xmlns="http://schemas.openxmlformats.org/package/2006/relationships"><Relationship Id="rId3" Type="http://schemas.microsoft.com/office/2007/relationships/hdphoto" Target="../media/hdphoto4.wdp"/><Relationship Id="rId4" Type="http://schemas.openxmlformats.org/officeDocument/2006/relationships/image" Target="../media/image37.jpeg"/><Relationship Id="rId5" Type="http://schemas.microsoft.com/office/2007/relationships/hdphoto" Target="../media/hdphoto5.wdp"/><Relationship Id="rId1" Type="http://schemas.openxmlformats.org/officeDocument/2006/relationships/slideLayout" Target="../slideLayouts/slideLayout7.xml"/><Relationship Id="rId2" Type="http://schemas.openxmlformats.org/officeDocument/2006/relationships/image" Target="../media/image36.jpeg"/></Relationships>
</file>

<file path=ppt/slides/_rels/slide25.xml.rels><?xml version="1.0" encoding="UTF-8" standalone="yes"?>
<Relationships xmlns="http://schemas.openxmlformats.org/package/2006/relationships"><Relationship Id="rId3" Type="http://schemas.microsoft.com/office/2007/relationships/hdphoto" Target="../media/hdphoto5.wdp"/><Relationship Id="rId4" Type="http://schemas.openxmlformats.org/officeDocument/2006/relationships/image" Target="../media/image38.png"/><Relationship Id="rId1" Type="http://schemas.openxmlformats.org/officeDocument/2006/relationships/slideLayout" Target="../slideLayouts/slideLayout7.xml"/><Relationship Id="rId2" Type="http://schemas.openxmlformats.org/officeDocument/2006/relationships/image" Target="../media/image37.jpeg"/></Relationships>
</file>

<file path=ppt/slides/_rels/slide26.xml.rels><?xml version="1.0" encoding="UTF-8" standalone="yes"?>
<Relationships xmlns="http://schemas.openxmlformats.org/package/2006/relationships"><Relationship Id="rId3" Type="http://schemas.microsoft.com/office/2007/relationships/hdphoto" Target="../media/hdphoto6.wdp"/><Relationship Id="rId4" Type="http://schemas.openxmlformats.org/officeDocument/2006/relationships/image" Target="../media/image40.png"/><Relationship Id="rId5" Type="http://schemas.openxmlformats.org/officeDocument/2006/relationships/image" Target="../media/image41.png"/><Relationship Id="rId1" Type="http://schemas.openxmlformats.org/officeDocument/2006/relationships/slideLayout" Target="../slideLayouts/slideLayout7.xml"/><Relationship Id="rId2" Type="http://schemas.openxmlformats.org/officeDocument/2006/relationships/image" Target="../media/image39.jpeg"/></Relationships>
</file>

<file path=ppt/slides/_rels/slide27.xml.rels><?xml version="1.0" encoding="UTF-8" standalone="yes"?>
<Relationships xmlns="http://schemas.openxmlformats.org/package/2006/relationships"><Relationship Id="rId3" Type="http://schemas.microsoft.com/office/2007/relationships/hdphoto" Target="../media/hdphoto6.wdp"/><Relationship Id="rId4" Type="http://schemas.openxmlformats.org/officeDocument/2006/relationships/image" Target="../media/image42.png"/><Relationship Id="rId5" Type="http://schemas.openxmlformats.org/officeDocument/2006/relationships/image" Target="../media/image37.jpeg"/><Relationship Id="rId6" Type="http://schemas.microsoft.com/office/2007/relationships/hdphoto" Target="../media/hdphoto5.wdp"/><Relationship Id="rId1" Type="http://schemas.openxmlformats.org/officeDocument/2006/relationships/slideLayout" Target="../slideLayouts/slideLayout7.xml"/><Relationship Id="rId2" Type="http://schemas.openxmlformats.org/officeDocument/2006/relationships/image" Target="../media/image39.jpeg"/></Relationships>
</file>

<file path=ppt/slides/_rels/slide28.xml.rels><?xml version="1.0" encoding="UTF-8" standalone="yes"?>
<Relationships xmlns="http://schemas.openxmlformats.org/package/2006/relationships"><Relationship Id="rId3" Type="http://schemas.microsoft.com/office/2007/relationships/hdphoto" Target="../media/hdphoto7.wdp"/><Relationship Id="rId4" Type="http://schemas.openxmlformats.org/officeDocument/2006/relationships/image" Target="../media/image37.jpeg"/><Relationship Id="rId5" Type="http://schemas.microsoft.com/office/2007/relationships/hdphoto" Target="../media/hdphoto5.wdp"/><Relationship Id="rId1" Type="http://schemas.openxmlformats.org/officeDocument/2006/relationships/slideLayout" Target="../slideLayouts/slideLayout7.xml"/><Relationship Id="rId2" Type="http://schemas.openxmlformats.org/officeDocument/2006/relationships/image" Target="../media/image43.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4.jpeg"/><Relationship Id="rId3" Type="http://schemas.microsoft.com/office/2007/relationships/hdphoto" Target="../media/hdphoto8.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png"/><Relationship Id="rId3" Type="http://schemas.openxmlformats.org/officeDocument/2006/relationships/image" Target="../media/image47.png"/></Relationships>
</file>

<file path=ppt/slides/_rels/slide33.xml.rels><?xml version="1.0" encoding="UTF-8" standalone="yes"?>
<Relationships xmlns="http://schemas.openxmlformats.org/package/2006/relationships"><Relationship Id="rId3" Type="http://schemas.microsoft.com/office/2007/relationships/hdphoto" Target="../media/hdphoto9.wdp"/><Relationship Id="rId4" Type="http://schemas.openxmlformats.org/officeDocument/2006/relationships/image" Target="../media/image42.png"/><Relationship Id="rId5" Type="http://schemas.openxmlformats.org/officeDocument/2006/relationships/image" Target="../media/image37.jpeg"/><Relationship Id="rId6" Type="http://schemas.microsoft.com/office/2007/relationships/hdphoto" Target="../media/hdphoto10.wdp"/><Relationship Id="rId1" Type="http://schemas.openxmlformats.org/officeDocument/2006/relationships/slideLayout" Target="../slideLayouts/slideLayout7.xml"/><Relationship Id="rId2" Type="http://schemas.openxmlformats.org/officeDocument/2006/relationships/image" Target="../media/image39.jpeg"/></Relationships>
</file>

<file path=ppt/slides/_rels/slide34.xml.rels><?xml version="1.0" encoding="UTF-8" standalone="yes"?>
<Relationships xmlns="http://schemas.openxmlformats.org/package/2006/relationships"><Relationship Id="rId3" Type="http://schemas.openxmlformats.org/officeDocument/2006/relationships/image" Target="../media/image49.png"/><Relationship Id="rId4" Type="http://schemas.openxmlformats.org/officeDocument/2006/relationships/image" Target="../media/image50.png"/><Relationship Id="rId1" Type="http://schemas.openxmlformats.org/officeDocument/2006/relationships/slideLayout" Target="../slideLayouts/slideLayout2.xml"/><Relationship Id="rId2" Type="http://schemas.openxmlformats.org/officeDocument/2006/relationships/image" Target="../media/image4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1.png"/><Relationship Id="rId3" Type="http://schemas.openxmlformats.org/officeDocument/2006/relationships/image" Target="../media/image5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4.png"/><Relationship Id="rId3" Type="http://schemas.openxmlformats.org/officeDocument/2006/relationships/image" Target="../media/image5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6.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er 1"/>
          <p:cNvGrpSpPr/>
          <p:nvPr/>
        </p:nvGrpSpPr>
        <p:grpSpPr>
          <a:xfrm>
            <a:off x="107504" y="116633"/>
            <a:ext cx="8856984" cy="6624736"/>
            <a:chOff x="395536" y="250223"/>
            <a:chExt cx="8280919" cy="6300567"/>
          </a:xfrm>
        </p:grpSpPr>
        <p:pic>
          <p:nvPicPr>
            <p:cNvPr id="4915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552" y="250223"/>
              <a:ext cx="8136903" cy="63005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9154" name="Rectangle 2"/>
            <p:cNvSpPr>
              <a:spLocks noChangeArrowheads="1"/>
            </p:cNvSpPr>
            <p:nvPr/>
          </p:nvSpPr>
          <p:spPr bwMode="auto">
            <a:xfrm>
              <a:off x="395536" y="5445224"/>
              <a:ext cx="8208912" cy="1008112"/>
            </a:xfrm>
            <a:prstGeom prst="rect">
              <a:avLst/>
            </a:pr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fr-FR"/>
            </a:p>
          </p:txBody>
        </p:sp>
      </p:grpSp>
    </p:spTree>
    <p:extLst>
      <p:ext uri="{BB962C8B-B14F-4D97-AF65-F5344CB8AC3E}">
        <p14:creationId xmlns:p14="http://schemas.microsoft.com/office/powerpoint/2010/main" val="36623287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2"/>
          <p:cNvCxnSpPr/>
          <p:nvPr/>
        </p:nvCxnSpPr>
        <p:spPr>
          <a:xfrm flipH="1">
            <a:off x="4" y="204058"/>
            <a:ext cx="555562" cy="317"/>
          </a:xfrm>
          <a:prstGeom prst="line">
            <a:avLst/>
          </a:prstGeom>
          <a:ln>
            <a:solidFill>
              <a:srgbClr val="030699"/>
            </a:solidFill>
          </a:ln>
        </p:spPr>
        <p:style>
          <a:lnRef idx="1">
            <a:schemeClr val="accent1"/>
          </a:lnRef>
          <a:fillRef idx="0">
            <a:schemeClr val="accent1"/>
          </a:fillRef>
          <a:effectRef idx="0">
            <a:schemeClr val="accent1"/>
          </a:effectRef>
          <a:fontRef idx="minor">
            <a:schemeClr val="tx1"/>
          </a:fontRef>
        </p:style>
      </p:cxnSp>
      <p:cxnSp>
        <p:nvCxnSpPr>
          <p:cNvPr id="6" name="Straight Connector 175"/>
          <p:cNvCxnSpPr/>
          <p:nvPr/>
        </p:nvCxnSpPr>
        <p:spPr>
          <a:xfrm flipH="1">
            <a:off x="4397988" y="164509"/>
            <a:ext cx="4742389" cy="0"/>
          </a:xfrm>
          <a:prstGeom prst="line">
            <a:avLst/>
          </a:prstGeom>
          <a:ln>
            <a:solidFill>
              <a:srgbClr val="030699"/>
            </a:solidFill>
          </a:ln>
        </p:spPr>
        <p:style>
          <a:lnRef idx="1">
            <a:schemeClr val="accent1"/>
          </a:lnRef>
          <a:fillRef idx="0">
            <a:schemeClr val="accent1"/>
          </a:fillRef>
          <a:effectRef idx="0">
            <a:schemeClr val="accent1"/>
          </a:effectRef>
          <a:fontRef idx="minor">
            <a:schemeClr val="tx1"/>
          </a:fontRef>
        </p:style>
      </p:cxnSp>
      <p:sp>
        <p:nvSpPr>
          <p:cNvPr id="8" name="ZoneTexte 7"/>
          <p:cNvSpPr txBox="1"/>
          <p:nvPr/>
        </p:nvSpPr>
        <p:spPr>
          <a:xfrm>
            <a:off x="541997" y="33596"/>
            <a:ext cx="4530407" cy="338554"/>
          </a:xfrm>
          <a:prstGeom prst="rect">
            <a:avLst/>
          </a:prstGeom>
          <a:solidFill>
            <a:schemeClr val="bg1"/>
          </a:solidFill>
        </p:spPr>
        <p:txBody>
          <a:bodyPr wrap="none" rtlCol="0">
            <a:spAutoFit/>
          </a:bodyPr>
          <a:lstStyle/>
          <a:p>
            <a:r>
              <a:rPr lang="fr-FR" sz="1600" dirty="0" smtClean="0">
                <a:solidFill>
                  <a:srgbClr val="660066"/>
                </a:solidFill>
                <a:latin typeface="Avenir Book"/>
                <a:cs typeface="Avenir Book"/>
              </a:rPr>
              <a:t>CHROMIUM SINGLE-CELL RNA SEQUENCING</a:t>
            </a:r>
            <a:endParaRPr lang="fr-FR" sz="1600" dirty="0">
              <a:solidFill>
                <a:srgbClr val="660066"/>
              </a:solidFill>
              <a:latin typeface="Avenir Book"/>
              <a:cs typeface="Avenir Book"/>
            </a:endParaRPr>
          </a:p>
        </p:txBody>
      </p:sp>
      <p:pic>
        <p:nvPicPr>
          <p:cNvPr id="19" name="Image 18"/>
          <p:cNvPicPr>
            <a:picLocks noChangeAspect="1"/>
          </p:cNvPicPr>
          <p:nvPr/>
        </p:nvPicPr>
        <p:blipFill>
          <a:blip r:embed="rId2"/>
          <a:stretch>
            <a:fillRect/>
          </a:stretch>
        </p:blipFill>
        <p:spPr>
          <a:xfrm>
            <a:off x="294512" y="2566846"/>
            <a:ext cx="3091374" cy="1537552"/>
          </a:xfrm>
          <a:prstGeom prst="rect">
            <a:avLst/>
          </a:prstGeom>
        </p:spPr>
      </p:pic>
      <p:grpSp>
        <p:nvGrpSpPr>
          <p:cNvPr id="7" name="Grouper 6"/>
          <p:cNvGrpSpPr/>
          <p:nvPr/>
        </p:nvGrpSpPr>
        <p:grpSpPr>
          <a:xfrm>
            <a:off x="3899181" y="611626"/>
            <a:ext cx="4581779" cy="1595230"/>
            <a:chOff x="4023360" y="1018030"/>
            <a:chExt cx="4581779" cy="1595230"/>
          </a:xfrm>
        </p:grpSpPr>
        <p:pic>
          <p:nvPicPr>
            <p:cNvPr id="2" name="Image 1"/>
            <p:cNvPicPr>
              <a:picLocks noChangeAspect="1"/>
            </p:cNvPicPr>
            <p:nvPr/>
          </p:nvPicPr>
          <p:blipFill rotWithShape="1">
            <a:blip r:embed="rId3"/>
            <a:srcRect t="18313"/>
            <a:stretch/>
          </p:blipFill>
          <p:spPr>
            <a:xfrm>
              <a:off x="4023360" y="1018030"/>
              <a:ext cx="3741683" cy="1595230"/>
            </a:xfrm>
            <a:prstGeom prst="rect">
              <a:avLst/>
            </a:prstGeom>
          </p:spPr>
        </p:pic>
        <p:sp>
          <p:nvSpPr>
            <p:cNvPr id="3" name="ZoneTexte 2"/>
            <p:cNvSpPr txBox="1"/>
            <p:nvPr/>
          </p:nvSpPr>
          <p:spPr>
            <a:xfrm>
              <a:off x="7475407" y="1297555"/>
              <a:ext cx="288862" cy="246221"/>
            </a:xfrm>
            <a:prstGeom prst="rect">
              <a:avLst/>
            </a:prstGeom>
            <a:noFill/>
          </p:spPr>
          <p:txBody>
            <a:bodyPr wrap="none" rtlCol="0">
              <a:spAutoFit/>
            </a:bodyPr>
            <a:lstStyle/>
            <a:p>
              <a:r>
                <a:rPr lang="fr-FR" sz="1000" dirty="0" smtClean="0">
                  <a:latin typeface="Avenir Book" charset="0"/>
                  <a:ea typeface="Avenir Book" charset="0"/>
                  <a:cs typeface="Avenir Book" charset="0"/>
                </a:rPr>
                <a:t>3’</a:t>
              </a:r>
              <a:endParaRPr lang="fr-FR" sz="1000" dirty="0">
                <a:latin typeface="Avenir Book" charset="0"/>
                <a:ea typeface="Avenir Book" charset="0"/>
                <a:cs typeface="Avenir Book" charset="0"/>
              </a:endParaRPr>
            </a:p>
          </p:txBody>
        </p:sp>
        <p:sp>
          <p:nvSpPr>
            <p:cNvPr id="21" name="ZoneTexte 20"/>
            <p:cNvSpPr txBox="1"/>
            <p:nvPr/>
          </p:nvSpPr>
          <p:spPr>
            <a:xfrm>
              <a:off x="5968878" y="1291909"/>
              <a:ext cx="288862" cy="246221"/>
            </a:xfrm>
            <a:prstGeom prst="rect">
              <a:avLst/>
            </a:prstGeom>
            <a:noFill/>
          </p:spPr>
          <p:txBody>
            <a:bodyPr wrap="none" rtlCol="0">
              <a:spAutoFit/>
            </a:bodyPr>
            <a:lstStyle/>
            <a:p>
              <a:r>
                <a:rPr lang="fr-FR" sz="1000" dirty="0">
                  <a:latin typeface="Avenir Book" charset="0"/>
                  <a:ea typeface="Avenir Book" charset="0"/>
                  <a:cs typeface="Avenir Book" charset="0"/>
                </a:rPr>
                <a:t>5</a:t>
              </a:r>
              <a:r>
                <a:rPr lang="fr-FR" sz="1000" dirty="0" smtClean="0">
                  <a:latin typeface="Avenir Book" charset="0"/>
                  <a:ea typeface="Avenir Book" charset="0"/>
                  <a:cs typeface="Avenir Book" charset="0"/>
                </a:rPr>
                <a:t>’</a:t>
              </a:r>
              <a:endParaRPr lang="fr-FR" sz="1000" dirty="0">
                <a:latin typeface="Avenir Book" charset="0"/>
                <a:ea typeface="Avenir Book" charset="0"/>
                <a:cs typeface="Avenir Book" charset="0"/>
              </a:endParaRPr>
            </a:p>
          </p:txBody>
        </p:sp>
        <p:sp>
          <p:nvSpPr>
            <p:cNvPr id="4" name="ZoneTexte 3"/>
            <p:cNvSpPr txBox="1"/>
            <p:nvPr/>
          </p:nvSpPr>
          <p:spPr>
            <a:xfrm>
              <a:off x="6655374" y="1509131"/>
              <a:ext cx="1949765" cy="492443"/>
            </a:xfrm>
            <a:prstGeom prst="rect">
              <a:avLst/>
            </a:prstGeom>
            <a:noFill/>
          </p:spPr>
          <p:txBody>
            <a:bodyPr wrap="none" rtlCol="0">
              <a:spAutoFit/>
            </a:bodyPr>
            <a:lstStyle/>
            <a:p>
              <a:pPr algn="ctr"/>
              <a:r>
                <a:rPr lang="fr-FR" sz="1300" dirty="0" err="1"/>
                <a:t>b</a:t>
              </a:r>
              <a:r>
                <a:rPr lang="fr-FR" sz="1300" dirty="0" err="1" smtClean="0"/>
                <a:t>arcodes</a:t>
              </a:r>
              <a:r>
                <a:rPr lang="fr-FR" sz="1300" dirty="0" smtClean="0"/>
                <a:t> </a:t>
              </a:r>
              <a:r>
                <a:rPr lang="fr-FR" sz="1300" dirty="0" err="1" smtClean="0"/>
                <a:t>separately</a:t>
              </a:r>
              <a:r>
                <a:rPr lang="fr-FR" sz="1300" dirty="0" smtClean="0"/>
                <a:t> index</a:t>
              </a:r>
            </a:p>
            <a:p>
              <a:pPr algn="ctr"/>
              <a:r>
                <a:rPr lang="fr-FR" sz="1300" dirty="0" err="1"/>
                <a:t>e</a:t>
              </a:r>
              <a:r>
                <a:rPr lang="fr-FR" sz="1300" dirty="0" err="1" smtClean="0"/>
                <a:t>ach</a:t>
              </a:r>
              <a:r>
                <a:rPr lang="fr-FR" sz="1300" dirty="0" smtClean="0"/>
                <a:t> </a:t>
              </a:r>
              <a:r>
                <a:rPr lang="fr-FR" sz="1300" dirty="0" err="1" smtClean="0"/>
                <a:t>cell’s</a:t>
              </a:r>
              <a:r>
                <a:rPr lang="fr-FR" sz="1300" dirty="0" smtClean="0"/>
                <a:t> </a:t>
              </a:r>
              <a:r>
                <a:rPr lang="fr-FR" sz="1300" dirty="0" err="1" smtClean="0"/>
                <a:t>transcriptome</a:t>
              </a:r>
              <a:endParaRPr lang="fr-FR" sz="1300" dirty="0"/>
            </a:p>
          </p:txBody>
        </p:sp>
      </p:grpSp>
      <p:grpSp>
        <p:nvGrpSpPr>
          <p:cNvPr id="30" name="Grouper 29"/>
          <p:cNvGrpSpPr/>
          <p:nvPr/>
        </p:nvGrpSpPr>
        <p:grpSpPr>
          <a:xfrm>
            <a:off x="4610387" y="3809852"/>
            <a:ext cx="3927431" cy="1629721"/>
            <a:chOff x="4734566" y="3719540"/>
            <a:chExt cx="3927431" cy="1629721"/>
          </a:xfrm>
        </p:grpSpPr>
        <p:pic>
          <p:nvPicPr>
            <p:cNvPr id="26" name="Image 25"/>
            <p:cNvPicPr>
              <a:picLocks noChangeAspect="1"/>
            </p:cNvPicPr>
            <p:nvPr/>
          </p:nvPicPr>
          <p:blipFill rotWithShape="1">
            <a:blip r:embed="rId4"/>
            <a:srcRect r="40975" b="10403"/>
            <a:stretch/>
          </p:blipFill>
          <p:spPr>
            <a:xfrm>
              <a:off x="4734566" y="3719540"/>
              <a:ext cx="2232067" cy="1625436"/>
            </a:xfrm>
            <a:prstGeom prst="rect">
              <a:avLst/>
            </a:prstGeom>
          </p:spPr>
        </p:pic>
        <p:grpSp>
          <p:nvGrpSpPr>
            <p:cNvPr id="11" name="Grouper 10"/>
            <p:cNvGrpSpPr/>
            <p:nvPr/>
          </p:nvGrpSpPr>
          <p:grpSpPr>
            <a:xfrm>
              <a:off x="6752259" y="3775391"/>
              <a:ext cx="1909738" cy="1573870"/>
              <a:chOff x="6752259" y="3775391"/>
              <a:chExt cx="1909738" cy="1573870"/>
            </a:xfrm>
          </p:grpSpPr>
          <p:sp>
            <p:nvSpPr>
              <p:cNvPr id="27" name="Rectangle 26"/>
              <p:cNvSpPr/>
              <p:nvPr/>
            </p:nvSpPr>
            <p:spPr>
              <a:xfrm>
                <a:off x="6820775" y="5135688"/>
                <a:ext cx="188733" cy="21357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300"/>
              </a:p>
            </p:txBody>
          </p:sp>
          <p:sp>
            <p:nvSpPr>
              <p:cNvPr id="28" name="ZoneTexte 27"/>
              <p:cNvSpPr txBox="1"/>
              <p:nvPr/>
            </p:nvSpPr>
            <p:spPr>
              <a:xfrm>
                <a:off x="6752259" y="3775391"/>
                <a:ext cx="1739707" cy="427979"/>
              </a:xfrm>
              <a:prstGeom prst="rect">
                <a:avLst/>
              </a:prstGeom>
              <a:solidFill>
                <a:schemeClr val="bg1"/>
              </a:solidFill>
            </p:spPr>
            <p:txBody>
              <a:bodyPr wrap="none" tIns="180000" rtlCol="0">
                <a:spAutoFit/>
              </a:bodyPr>
              <a:lstStyle/>
              <a:p>
                <a:pPr algn="ctr"/>
                <a:r>
                  <a:rPr lang="fr-FR" sz="1300" dirty="0" smtClean="0"/>
                  <a:t>Single </a:t>
                </a:r>
                <a:r>
                  <a:rPr lang="fr-FR" sz="1300" dirty="0" err="1" smtClean="0"/>
                  <a:t>cells</a:t>
                </a:r>
                <a:r>
                  <a:rPr lang="fr-FR" sz="1300" dirty="0" smtClean="0"/>
                  <a:t> </a:t>
                </a:r>
                <a:r>
                  <a:rPr lang="fr-FR" sz="1300" dirty="0" err="1" smtClean="0"/>
                  <a:t>undergo</a:t>
                </a:r>
                <a:r>
                  <a:rPr lang="fr-FR" sz="1300" dirty="0" smtClean="0"/>
                  <a:t> RT</a:t>
                </a:r>
                <a:endParaRPr lang="fr-FR" sz="1300" dirty="0"/>
              </a:p>
            </p:txBody>
          </p:sp>
          <p:sp>
            <p:nvSpPr>
              <p:cNvPr id="29" name="ZoneTexte 28"/>
              <p:cNvSpPr txBox="1"/>
              <p:nvPr/>
            </p:nvSpPr>
            <p:spPr>
              <a:xfrm>
                <a:off x="6846500" y="4364145"/>
                <a:ext cx="1815497" cy="492443"/>
              </a:xfrm>
              <a:prstGeom prst="rect">
                <a:avLst/>
              </a:prstGeom>
              <a:solidFill>
                <a:schemeClr val="bg1"/>
              </a:solidFill>
            </p:spPr>
            <p:txBody>
              <a:bodyPr wrap="none" rtlCol="0">
                <a:spAutoFit/>
              </a:bodyPr>
              <a:lstStyle/>
              <a:p>
                <a:r>
                  <a:rPr lang="fr-FR" sz="1300" dirty="0" smtClean="0"/>
                  <a:t>All </a:t>
                </a:r>
                <a:r>
                  <a:rPr lang="fr-FR" sz="1300" dirty="0" err="1" smtClean="0"/>
                  <a:t>cDNAs</a:t>
                </a:r>
                <a:r>
                  <a:rPr lang="fr-FR" sz="1300" dirty="0" smtClean="0"/>
                  <a:t> </a:t>
                </a:r>
                <a:r>
                  <a:rPr lang="fr-FR" sz="1300" dirty="0" err="1" smtClean="0"/>
                  <a:t>from</a:t>
                </a:r>
                <a:r>
                  <a:rPr lang="fr-FR" sz="1300" dirty="0" smtClean="0"/>
                  <a:t> one </a:t>
                </a:r>
                <a:r>
                  <a:rPr lang="fr-FR" sz="1300" dirty="0" err="1" smtClean="0"/>
                  <a:t>cell</a:t>
                </a:r>
                <a:endParaRPr lang="fr-FR" sz="1300" dirty="0" smtClean="0"/>
              </a:p>
              <a:p>
                <a:r>
                  <a:rPr lang="fr-FR" sz="1300" dirty="0" err="1"/>
                  <a:t>s</a:t>
                </a:r>
                <a:r>
                  <a:rPr lang="fr-FR" sz="1300" dirty="0" err="1" smtClean="0"/>
                  <a:t>hare</a:t>
                </a:r>
                <a:r>
                  <a:rPr lang="fr-FR" sz="1300" dirty="0" smtClean="0"/>
                  <a:t> the </a:t>
                </a:r>
                <a:r>
                  <a:rPr lang="fr-FR" sz="1300" dirty="0" err="1" smtClean="0"/>
                  <a:t>same</a:t>
                </a:r>
                <a:r>
                  <a:rPr lang="fr-FR" sz="1300" dirty="0" smtClean="0"/>
                  <a:t> </a:t>
                </a:r>
                <a:r>
                  <a:rPr lang="fr-FR" sz="1300" dirty="0" err="1" smtClean="0"/>
                  <a:t>barcode</a:t>
                </a:r>
                <a:endParaRPr lang="fr-FR" sz="1300" dirty="0"/>
              </a:p>
            </p:txBody>
          </p:sp>
        </p:grpSp>
      </p:grpSp>
      <p:pic>
        <p:nvPicPr>
          <p:cNvPr id="20" name="Image 19"/>
          <p:cNvPicPr>
            <a:picLocks noChangeAspect="1"/>
          </p:cNvPicPr>
          <p:nvPr/>
        </p:nvPicPr>
        <p:blipFill rotWithShape="1">
          <a:blip r:embed="rId5"/>
          <a:srcRect t="16343"/>
          <a:stretch/>
        </p:blipFill>
        <p:spPr>
          <a:xfrm>
            <a:off x="4143529" y="2163595"/>
            <a:ext cx="4169393" cy="1798778"/>
          </a:xfrm>
          <a:prstGeom prst="rect">
            <a:avLst/>
          </a:prstGeom>
        </p:spPr>
      </p:pic>
      <p:cxnSp>
        <p:nvCxnSpPr>
          <p:cNvPr id="25" name="Connecteur droit avec flèche 24"/>
          <p:cNvCxnSpPr/>
          <p:nvPr/>
        </p:nvCxnSpPr>
        <p:spPr>
          <a:xfrm>
            <a:off x="7352906" y="1857243"/>
            <a:ext cx="0" cy="385375"/>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1" name="Connecteur droit avec flèche 30"/>
          <p:cNvCxnSpPr/>
          <p:nvPr/>
        </p:nvCxnSpPr>
        <p:spPr>
          <a:xfrm>
            <a:off x="7324685" y="3522358"/>
            <a:ext cx="0" cy="385375"/>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pic>
        <p:nvPicPr>
          <p:cNvPr id="32" name="Image 31"/>
          <p:cNvPicPr>
            <a:picLocks noChangeAspect="1"/>
          </p:cNvPicPr>
          <p:nvPr/>
        </p:nvPicPr>
        <p:blipFill rotWithShape="1">
          <a:blip r:embed="rId6"/>
          <a:srcRect t="57846" b="2958"/>
          <a:stretch/>
        </p:blipFill>
        <p:spPr>
          <a:xfrm>
            <a:off x="2641602" y="5902964"/>
            <a:ext cx="6479712" cy="929985"/>
          </a:xfrm>
          <a:prstGeom prst="rect">
            <a:avLst/>
          </a:prstGeom>
        </p:spPr>
      </p:pic>
      <p:sp>
        <p:nvSpPr>
          <p:cNvPr id="33" name="ZoneTexte 32"/>
          <p:cNvSpPr txBox="1"/>
          <p:nvPr/>
        </p:nvSpPr>
        <p:spPr>
          <a:xfrm>
            <a:off x="4693963" y="5790078"/>
            <a:ext cx="2467342" cy="307777"/>
          </a:xfrm>
          <a:prstGeom prst="rect">
            <a:avLst/>
          </a:prstGeom>
          <a:noFill/>
        </p:spPr>
        <p:txBody>
          <a:bodyPr wrap="none" rtlCol="0">
            <a:spAutoFit/>
          </a:bodyPr>
          <a:lstStyle/>
          <a:p>
            <a:pPr algn="ctr"/>
            <a:r>
              <a:rPr lang="fr-FR" sz="1400" dirty="0" err="1" smtClean="0">
                <a:latin typeface="Avenir Book"/>
                <a:cs typeface="Avenir Book"/>
              </a:rPr>
              <a:t>barcoded</a:t>
            </a:r>
            <a:r>
              <a:rPr lang="fr-FR" sz="1400" dirty="0" smtClean="0">
                <a:latin typeface="Avenir Book"/>
                <a:cs typeface="Avenir Book"/>
              </a:rPr>
              <a:t> </a:t>
            </a:r>
            <a:r>
              <a:rPr lang="fr-FR" sz="1400" dirty="0" err="1">
                <a:latin typeface="Avenir Book"/>
                <a:cs typeface="Avenir Book"/>
              </a:rPr>
              <a:t>sequencing</a:t>
            </a:r>
            <a:r>
              <a:rPr lang="fr-FR" sz="1400" dirty="0">
                <a:latin typeface="Avenir Book"/>
                <a:cs typeface="Avenir Book"/>
              </a:rPr>
              <a:t> </a:t>
            </a:r>
            <a:r>
              <a:rPr lang="fr-FR" sz="1400" dirty="0" err="1" smtClean="0">
                <a:latin typeface="Avenir Book"/>
                <a:cs typeface="Avenir Book"/>
              </a:rPr>
              <a:t>library</a:t>
            </a:r>
            <a:endParaRPr lang="fr-FR" sz="1400" dirty="0">
              <a:latin typeface="Avenir Book"/>
              <a:cs typeface="Avenir Book"/>
            </a:endParaRPr>
          </a:p>
        </p:txBody>
      </p:sp>
      <p:cxnSp>
        <p:nvCxnSpPr>
          <p:cNvPr id="34" name="Connecteur droit avec flèche 33"/>
          <p:cNvCxnSpPr/>
          <p:nvPr/>
        </p:nvCxnSpPr>
        <p:spPr>
          <a:xfrm>
            <a:off x="7330328" y="5232625"/>
            <a:ext cx="0" cy="385375"/>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797456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2"/>
          <p:cNvCxnSpPr/>
          <p:nvPr/>
        </p:nvCxnSpPr>
        <p:spPr>
          <a:xfrm flipH="1">
            <a:off x="4" y="248086"/>
            <a:ext cx="555562" cy="317"/>
          </a:xfrm>
          <a:prstGeom prst="line">
            <a:avLst/>
          </a:prstGeom>
          <a:ln>
            <a:solidFill>
              <a:srgbClr val="030699"/>
            </a:solidFill>
          </a:ln>
        </p:spPr>
        <p:style>
          <a:lnRef idx="1">
            <a:schemeClr val="accent1"/>
          </a:lnRef>
          <a:fillRef idx="0">
            <a:schemeClr val="accent1"/>
          </a:fillRef>
          <a:effectRef idx="0">
            <a:schemeClr val="accent1"/>
          </a:effectRef>
          <a:fontRef idx="minor">
            <a:schemeClr val="tx1"/>
          </a:fontRef>
        </p:style>
      </p:cxnSp>
      <p:cxnSp>
        <p:nvCxnSpPr>
          <p:cNvPr id="6" name="Straight Connector 175"/>
          <p:cNvCxnSpPr/>
          <p:nvPr/>
        </p:nvCxnSpPr>
        <p:spPr>
          <a:xfrm flipH="1">
            <a:off x="4397988" y="223213"/>
            <a:ext cx="4742389" cy="0"/>
          </a:xfrm>
          <a:prstGeom prst="line">
            <a:avLst/>
          </a:prstGeom>
          <a:ln>
            <a:solidFill>
              <a:srgbClr val="030699"/>
            </a:solidFill>
          </a:ln>
        </p:spPr>
        <p:style>
          <a:lnRef idx="1">
            <a:schemeClr val="accent1"/>
          </a:lnRef>
          <a:fillRef idx="0">
            <a:schemeClr val="accent1"/>
          </a:fillRef>
          <a:effectRef idx="0">
            <a:schemeClr val="accent1"/>
          </a:effectRef>
          <a:fontRef idx="minor">
            <a:schemeClr val="tx1"/>
          </a:fontRef>
        </p:style>
      </p:cxnSp>
      <p:sp>
        <p:nvSpPr>
          <p:cNvPr id="9" name="ZoneTexte 8"/>
          <p:cNvSpPr txBox="1"/>
          <p:nvPr/>
        </p:nvSpPr>
        <p:spPr>
          <a:xfrm>
            <a:off x="541997" y="85526"/>
            <a:ext cx="4530407" cy="338554"/>
          </a:xfrm>
          <a:prstGeom prst="rect">
            <a:avLst/>
          </a:prstGeom>
          <a:solidFill>
            <a:schemeClr val="bg1"/>
          </a:solidFill>
        </p:spPr>
        <p:txBody>
          <a:bodyPr wrap="none" rtlCol="0">
            <a:spAutoFit/>
          </a:bodyPr>
          <a:lstStyle/>
          <a:p>
            <a:r>
              <a:rPr lang="fr-FR" sz="1600" dirty="0" smtClean="0">
                <a:solidFill>
                  <a:srgbClr val="660066"/>
                </a:solidFill>
                <a:latin typeface="Avenir Book"/>
                <a:cs typeface="Avenir Book"/>
              </a:rPr>
              <a:t>CHROMIUM SINGLE-CELL RNA SEQUENCING</a:t>
            </a:r>
            <a:endParaRPr lang="fr-FR" sz="1600" dirty="0">
              <a:solidFill>
                <a:srgbClr val="660066"/>
              </a:solidFill>
              <a:latin typeface="Avenir Book"/>
              <a:cs typeface="Avenir Book"/>
            </a:endParaRPr>
          </a:p>
        </p:txBody>
      </p:sp>
      <p:grpSp>
        <p:nvGrpSpPr>
          <p:cNvPr id="4" name="Grouper 3"/>
          <p:cNvGrpSpPr/>
          <p:nvPr/>
        </p:nvGrpSpPr>
        <p:grpSpPr>
          <a:xfrm>
            <a:off x="2326005" y="833119"/>
            <a:ext cx="4149114" cy="2593596"/>
            <a:chOff x="2326005" y="894079"/>
            <a:chExt cx="4149114" cy="2593596"/>
          </a:xfrm>
        </p:grpSpPr>
        <p:pic>
          <p:nvPicPr>
            <p:cNvPr id="10" name="Image 9"/>
            <p:cNvPicPr>
              <a:picLocks noChangeAspect="1"/>
            </p:cNvPicPr>
            <p:nvPr/>
          </p:nvPicPr>
          <p:blipFill rotWithShape="1">
            <a:blip r:embed="rId3"/>
            <a:srcRect l="49958" t="51652"/>
            <a:stretch/>
          </p:blipFill>
          <p:spPr>
            <a:xfrm>
              <a:off x="2668881" y="1004519"/>
              <a:ext cx="3806238" cy="2483156"/>
            </a:xfrm>
            <a:prstGeom prst="rect">
              <a:avLst/>
            </a:prstGeom>
          </p:spPr>
        </p:pic>
        <p:sp>
          <p:nvSpPr>
            <p:cNvPr id="2" name="Rectangle 1"/>
            <p:cNvSpPr/>
            <p:nvPr/>
          </p:nvSpPr>
          <p:spPr>
            <a:xfrm>
              <a:off x="4003040" y="894079"/>
              <a:ext cx="1069364" cy="180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Rectangle 12"/>
            <p:cNvSpPr/>
            <p:nvPr/>
          </p:nvSpPr>
          <p:spPr>
            <a:xfrm>
              <a:off x="2326005" y="918798"/>
              <a:ext cx="540000" cy="28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grpSp>
      <p:grpSp>
        <p:nvGrpSpPr>
          <p:cNvPr id="7" name="Grouper 6"/>
          <p:cNvGrpSpPr/>
          <p:nvPr/>
        </p:nvGrpSpPr>
        <p:grpSpPr>
          <a:xfrm>
            <a:off x="2580779" y="3423919"/>
            <a:ext cx="4154180" cy="2592351"/>
            <a:chOff x="2580779" y="3708399"/>
            <a:chExt cx="4154180" cy="2592351"/>
          </a:xfrm>
        </p:grpSpPr>
        <p:pic>
          <p:nvPicPr>
            <p:cNvPr id="26" name="Image 25"/>
            <p:cNvPicPr>
              <a:picLocks noChangeAspect="1"/>
            </p:cNvPicPr>
            <p:nvPr/>
          </p:nvPicPr>
          <p:blipFill rotWithShape="1">
            <a:blip r:embed="rId3"/>
            <a:srcRect t="51652" r="49777"/>
            <a:stretch/>
          </p:blipFill>
          <p:spPr>
            <a:xfrm>
              <a:off x="2580779" y="3817594"/>
              <a:ext cx="3820022" cy="2483156"/>
            </a:xfrm>
            <a:prstGeom prst="rect">
              <a:avLst/>
            </a:prstGeom>
          </p:spPr>
        </p:pic>
        <p:sp>
          <p:nvSpPr>
            <p:cNvPr id="12" name="Rectangle 11"/>
            <p:cNvSpPr/>
            <p:nvPr/>
          </p:nvSpPr>
          <p:spPr>
            <a:xfrm>
              <a:off x="4053840" y="3708399"/>
              <a:ext cx="1069364" cy="180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5" name="Rectangle 14"/>
            <p:cNvSpPr/>
            <p:nvPr/>
          </p:nvSpPr>
          <p:spPr>
            <a:xfrm>
              <a:off x="6194959" y="3754559"/>
              <a:ext cx="540000" cy="28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grpSp>
      <p:sp>
        <p:nvSpPr>
          <p:cNvPr id="11" name="ZoneTexte 10"/>
          <p:cNvSpPr txBox="1"/>
          <p:nvPr/>
        </p:nvSpPr>
        <p:spPr>
          <a:xfrm>
            <a:off x="3677920" y="538480"/>
            <a:ext cx="1757212" cy="338554"/>
          </a:xfrm>
          <a:prstGeom prst="rect">
            <a:avLst/>
          </a:prstGeom>
          <a:noFill/>
        </p:spPr>
        <p:txBody>
          <a:bodyPr wrap="none" rtlCol="0">
            <a:spAutoFit/>
          </a:bodyPr>
          <a:lstStyle/>
          <a:p>
            <a:r>
              <a:rPr lang="fr-FR" sz="1600" dirty="0" smtClean="0">
                <a:solidFill>
                  <a:srgbClr val="660066"/>
                </a:solidFill>
                <a:latin typeface="Avenir Book" charset="0"/>
                <a:ea typeface="Avenir Book" charset="0"/>
                <a:cs typeface="Avenir Book" charset="0"/>
              </a:rPr>
              <a:t>DATA ANALYSES</a:t>
            </a:r>
            <a:endParaRPr lang="fr-FR" sz="1600" dirty="0">
              <a:solidFill>
                <a:srgbClr val="660066"/>
              </a:solidFill>
              <a:latin typeface="Avenir Book" charset="0"/>
              <a:ea typeface="Avenir Book" charset="0"/>
              <a:cs typeface="Avenir Book" charset="0"/>
            </a:endParaRPr>
          </a:p>
        </p:txBody>
      </p:sp>
      <p:sp>
        <p:nvSpPr>
          <p:cNvPr id="14" name="Flèche vers le bas 13"/>
          <p:cNvSpPr/>
          <p:nvPr/>
        </p:nvSpPr>
        <p:spPr>
          <a:xfrm>
            <a:off x="4397988" y="3274315"/>
            <a:ext cx="184172" cy="403605"/>
          </a:xfrm>
          <a:prstGeom prst="downArrow">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3" name="ZoneTexte 2"/>
          <p:cNvSpPr txBox="1"/>
          <p:nvPr/>
        </p:nvSpPr>
        <p:spPr>
          <a:xfrm>
            <a:off x="459998" y="2674150"/>
            <a:ext cx="1588897" cy="954107"/>
          </a:xfrm>
          <a:prstGeom prst="rect">
            <a:avLst/>
          </a:prstGeom>
          <a:noFill/>
          <a:ln>
            <a:solidFill>
              <a:srgbClr val="FF0000"/>
            </a:solidFill>
          </a:ln>
        </p:spPr>
        <p:txBody>
          <a:bodyPr wrap="none" rtlCol="0">
            <a:spAutoFit/>
          </a:bodyPr>
          <a:lstStyle/>
          <a:p>
            <a:pPr algn="ctr"/>
            <a:r>
              <a:rPr lang="fr-FR" sz="1400" dirty="0" smtClean="0"/>
              <a:t>CELL RANGER :</a:t>
            </a:r>
          </a:p>
          <a:p>
            <a:pPr algn="ctr"/>
            <a:endParaRPr lang="fr-FR" sz="1400" dirty="0"/>
          </a:p>
          <a:p>
            <a:pPr algn="ctr"/>
            <a:r>
              <a:rPr lang="fr-FR" sz="1400" dirty="0" err="1" smtClean="0"/>
              <a:t>Chromium</a:t>
            </a:r>
            <a:r>
              <a:rPr lang="fr-FR" sz="1400" dirty="0" smtClean="0"/>
              <a:t> data</a:t>
            </a:r>
          </a:p>
          <a:p>
            <a:pPr algn="ctr"/>
            <a:r>
              <a:rPr lang="fr-FR" sz="1400" dirty="0" err="1"/>
              <a:t>a</a:t>
            </a:r>
            <a:r>
              <a:rPr lang="fr-FR" sz="1400" dirty="0" err="1" smtClean="0"/>
              <a:t>nalysis</a:t>
            </a:r>
            <a:r>
              <a:rPr lang="fr-FR" sz="1400" dirty="0" smtClean="0"/>
              <a:t> pipelines</a:t>
            </a:r>
            <a:endParaRPr lang="fr-FR" sz="1400" dirty="0"/>
          </a:p>
        </p:txBody>
      </p:sp>
    </p:spTree>
    <p:extLst>
      <p:ext uri="{BB962C8B-B14F-4D97-AF65-F5344CB8AC3E}">
        <p14:creationId xmlns:p14="http://schemas.microsoft.com/office/powerpoint/2010/main" val="7619383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2"/>
          <a:stretch>
            <a:fillRect/>
          </a:stretch>
        </p:blipFill>
        <p:spPr>
          <a:xfrm>
            <a:off x="1158585" y="0"/>
            <a:ext cx="6996009" cy="6858000"/>
          </a:xfrm>
          <a:prstGeom prst="rect">
            <a:avLst/>
          </a:prstGeom>
        </p:spPr>
      </p:pic>
    </p:spTree>
    <p:extLst>
      <p:ext uri="{BB962C8B-B14F-4D97-AF65-F5344CB8AC3E}">
        <p14:creationId xmlns:p14="http://schemas.microsoft.com/office/powerpoint/2010/main" val="20777915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srcRect t="42707"/>
          <a:stretch/>
        </p:blipFill>
        <p:spPr>
          <a:xfrm>
            <a:off x="1907704" y="3140968"/>
            <a:ext cx="5928800" cy="3090729"/>
          </a:xfrm>
          <a:prstGeom prst="rect">
            <a:avLst/>
          </a:prstGeom>
        </p:spPr>
      </p:pic>
      <p:sp>
        <p:nvSpPr>
          <p:cNvPr id="4" name="ZoneTexte 3"/>
          <p:cNvSpPr txBox="1"/>
          <p:nvPr/>
        </p:nvSpPr>
        <p:spPr>
          <a:xfrm>
            <a:off x="227697" y="1601529"/>
            <a:ext cx="2304256" cy="461665"/>
          </a:xfrm>
          <a:prstGeom prst="rect">
            <a:avLst/>
          </a:prstGeom>
          <a:noFill/>
        </p:spPr>
        <p:txBody>
          <a:bodyPr wrap="square" rtlCol="0">
            <a:spAutoFit/>
          </a:bodyPr>
          <a:lstStyle/>
          <a:p>
            <a:pPr algn="ctr"/>
            <a:r>
              <a:rPr lang="fr-FR" sz="1200" dirty="0"/>
              <a:t>acquisition of U.S. </a:t>
            </a:r>
            <a:r>
              <a:rPr lang="fr-FR" sz="1200" dirty="0" err="1"/>
              <a:t>company</a:t>
            </a:r>
            <a:r>
              <a:rPr lang="fr-FR" sz="1200" dirty="0"/>
              <a:t> Complete </a:t>
            </a:r>
            <a:r>
              <a:rPr lang="fr-FR" sz="1200" dirty="0" err="1"/>
              <a:t>Genomics</a:t>
            </a:r>
            <a:r>
              <a:rPr lang="fr-FR" sz="1200" dirty="0"/>
              <a:t> </a:t>
            </a:r>
            <a:r>
              <a:rPr lang="fr-FR" sz="1200" dirty="0" smtClean="0"/>
              <a:t>in 2013</a:t>
            </a:r>
            <a:endParaRPr lang="fr-FR" sz="1200" dirty="0"/>
          </a:p>
        </p:txBody>
      </p:sp>
      <p:pic>
        <p:nvPicPr>
          <p:cNvPr id="5" name="Image 4"/>
          <p:cNvPicPr>
            <a:picLocks noChangeAspect="1"/>
          </p:cNvPicPr>
          <p:nvPr/>
        </p:nvPicPr>
        <p:blipFill rotWithShape="1">
          <a:blip r:embed="rId2"/>
          <a:srcRect l="36295" t="7846" r="27269" b="61453"/>
          <a:stretch/>
        </p:blipFill>
        <p:spPr>
          <a:xfrm>
            <a:off x="4312145" y="651890"/>
            <a:ext cx="3716239" cy="2849118"/>
          </a:xfrm>
          <a:prstGeom prst="rect">
            <a:avLst/>
          </a:prstGeom>
        </p:spPr>
      </p:pic>
      <p:sp>
        <p:nvSpPr>
          <p:cNvPr id="6" name="ZoneTexte 5"/>
          <p:cNvSpPr txBox="1"/>
          <p:nvPr/>
        </p:nvSpPr>
        <p:spPr>
          <a:xfrm>
            <a:off x="539552" y="116632"/>
            <a:ext cx="3539752" cy="338554"/>
          </a:xfrm>
          <a:prstGeom prst="rect">
            <a:avLst/>
          </a:prstGeom>
          <a:noFill/>
        </p:spPr>
        <p:txBody>
          <a:bodyPr wrap="none" rtlCol="0">
            <a:spAutoFit/>
          </a:bodyPr>
          <a:lstStyle/>
          <a:p>
            <a:r>
              <a:rPr lang="fr-FR" sz="1600" dirty="0" smtClean="0">
                <a:solidFill>
                  <a:srgbClr val="660066"/>
                </a:solidFill>
                <a:latin typeface="Avenir Book" charset="0"/>
                <a:ea typeface="Avenir Book" charset="0"/>
                <a:cs typeface="Avenir Book" charset="0"/>
              </a:rPr>
              <a:t>NEW SEQUENCING TECHNOLOGY</a:t>
            </a:r>
            <a:endParaRPr lang="fr-FR" sz="1600" dirty="0">
              <a:solidFill>
                <a:srgbClr val="660066"/>
              </a:solidFill>
              <a:latin typeface="Avenir Book" charset="0"/>
              <a:ea typeface="Avenir Book" charset="0"/>
              <a:cs typeface="Avenir Book" charset="0"/>
            </a:endParaRPr>
          </a:p>
        </p:txBody>
      </p:sp>
      <p:cxnSp>
        <p:nvCxnSpPr>
          <p:cNvPr id="7" name="Straight Connector 42"/>
          <p:cNvCxnSpPr/>
          <p:nvPr/>
        </p:nvCxnSpPr>
        <p:spPr>
          <a:xfrm flipH="1">
            <a:off x="4" y="285521"/>
            <a:ext cx="555562" cy="317"/>
          </a:xfrm>
          <a:prstGeom prst="line">
            <a:avLst/>
          </a:prstGeom>
          <a:ln>
            <a:solidFill>
              <a:srgbClr val="030699"/>
            </a:solidFill>
          </a:ln>
        </p:spPr>
        <p:style>
          <a:lnRef idx="1">
            <a:schemeClr val="accent1"/>
          </a:lnRef>
          <a:fillRef idx="0">
            <a:schemeClr val="accent1"/>
          </a:fillRef>
          <a:effectRef idx="0">
            <a:schemeClr val="accent1"/>
          </a:effectRef>
          <a:fontRef idx="minor">
            <a:schemeClr val="tx1"/>
          </a:fontRef>
        </p:style>
      </p:cxnSp>
      <p:cxnSp>
        <p:nvCxnSpPr>
          <p:cNvPr id="8" name="Straight Connector 175"/>
          <p:cNvCxnSpPr/>
          <p:nvPr/>
        </p:nvCxnSpPr>
        <p:spPr>
          <a:xfrm flipH="1">
            <a:off x="4067944" y="260648"/>
            <a:ext cx="5076000" cy="0"/>
          </a:xfrm>
          <a:prstGeom prst="line">
            <a:avLst/>
          </a:prstGeom>
          <a:ln>
            <a:solidFill>
              <a:srgbClr val="030699"/>
            </a:solidFill>
          </a:ln>
        </p:spPr>
        <p:style>
          <a:lnRef idx="1">
            <a:schemeClr val="accent1"/>
          </a:lnRef>
          <a:fillRef idx="0">
            <a:schemeClr val="accent1"/>
          </a:fillRef>
          <a:effectRef idx="0">
            <a:schemeClr val="accent1"/>
          </a:effectRef>
          <a:fontRef idx="minor">
            <a:schemeClr val="tx1"/>
          </a:fontRef>
        </p:style>
      </p:cxnSp>
      <p:pic>
        <p:nvPicPr>
          <p:cNvPr id="10" name="Image 9"/>
          <p:cNvPicPr>
            <a:picLocks noChangeAspect="1"/>
          </p:cNvPicPr>
          <p:nvPr/>
        </p:nvPicPr>
        <p:blipFill rotWithShape="1">
          <a:blip r:embed="rId3"/>
          <a:srcRect b="25714"/>
          <a:stretch/>
        </p:blipFill>
        <p:spPr>
          <a:xfrm>
            <a:off x="251520" y="764704"/>
            <a:ext cx="2160240" cy="802375"/>
          </a:xfrm>
          <a:prstGeom prst="rect">
            <a:avLst/>
          </a:prstGeom>
        </p:spPr>
      </p:pic>
    </p:spTree>
    <p:extLst>
      <p:ext uri="{BB962C8B-B14F-4D97-AF65-F5344CB8AC3E}">
        <p14:creationId xmlns:p14="http://schemas.microsoft.com/office/powerpoint/2010/main" val="10833075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2"/>
          <a:stretch>
            <a:fillRect/>
          </a:stretch>
        </p:blipFill>
        <p:spPr>
          <a:xfrm>
            <a:off x="273050" y="1479128"/>
            <a:ext cx="8597900" cy="4902200"/>
          </a:xfrm>
          <a:prstGeom prst="rect">
            <a:avLst/>
          </a:prstGeom>
        </p:spPr>
      </p:pic>
      <p:pic>
        <p:nvPicPr>
          <p:cNvPr id="3" name="Image 2"/>
          <p:cNvPicPr>
            <a:picLocks noChangeAspect="1"/>
          </p:cNvPicPr>
          <p:nvPr/>
        </p:nvPicPr>
        <p:blipFill rotWithShape="1">
          <a:blip r:embed="rId3"/>
          <a:srcRect b="25714"/>
          <a:stretch/>
        </p:blipFill>
        <p:spPr>
          <a:xfrm>
            <a:off x="251520" y="764704"/>
            <a:ext cx="2160240" cy="802375"/>
          </a:xfrm>
          <a:prstGeom prst="rect">
            <a:avLst/>
          </a:prstGeom>
        </p:spPr>
      </p:pic>
      <p:sp>
        <p:nvSpPr>
          <p:cNvPr id="4" name="ZoneTexte 3"/>
          <p:cNvSpPr txBox="1"/>
          <p:nvPr/>
        </p:nvSpPr>
        <p:spPr>
          <a:xfrm>
            <a:off x="539552" y="116632"/>
            <a:ext cx="3539752" cy="338554"/>
          </a:xfrm>
          <a:prstGeom prst="rect">
            <a:avLst/>
          </a:prstGeom>
          <a:noFill/>
        </p:spPr>
        <p:txBody>
          <a:bodyPr wrap="none" rtlCol="0">
            <a:spAutoFit/>
          </a:bodyPr>
          <a:lstStyle/>
          <a:p>
            <a:r>
              <a:rPr lang="fr-FR" sz="1600" dirty="0" smtClean="0">
                <a:solidFill>
                  <a:srgbClr val="660066"/>
                </a:solidFill>
                <a:latin typeface="Avenir Book" charset="0"/>
                <a:ea typeface="Avenir Book" charset="0"/>
                <a:cs typeface="Avenir Book" charset="0"/>
              </a:rPr>
              <a:t>NEW SEQUENCING TECHNOLOGY</a:t>
            </a:r>
            <a:endParaRPr lang="fr-FR" sz="1600" dirty="0">
              <a:solidFill>
                <a:srgbClr val="660066"/>
              </a:solidFill>
              <a:latin typeface="Avenir Book" charset="0"/>
              <a:ea typeface="Avenir Book" charset="0"/>
              <a:cs typeface="Avenir Book" charset="0"/>
            </a:endParaRPr>
          </a:p>
        </p:txBody>
      </p:sp>
      <p:cxnSp>
        <p:nvCxnSpPr>
          <p:cNvPr id="5" name="Straight Connector 42"/>
          <p:cNvCxnSpPr/>
          <p:nvPr/>
        </p:nvCxnSpPr>
        <p:spPr>
          <a:xfrm flipH="1">
            <a:off x="4" y="285521"/>
            <a:ext cx="555562" cy="317"/>
          </a:xfrm>
          <a:prstGeom prst="line">
            <a:avLst/>
          </a:prstGeom>
          <a:ln>
            <a:solidFill>
              <a:srgbClr val="030699"/>
            </a:solidFill>
          </a:ln>
        </p:spPr>
        <p:style>
          <a:lnRef idx="1">
            <a:schemeClr val="accent1"/>
          </a:lnRef>
          <a:fillRef idx="0">
            <a:schemeClr val="accent1"/>
          </a:fillRef>
          <a:effectRef idx="0">
            <a:schemeClr val="accent1"/>
          </a:effectRef>
          <a:fontRef idx="minor">
            <a:schemeClr val="tx1"/>
          </a:fontRef>
        </p:style>
      </p:cxnSp>
      <p:cxnSp>
        <p:nvCxnSpPr>
          <p:cNvPr id="6" name="Straight Connector 175"/>
          <p:cNvCxnSpPr/>
          <p:nvPr/>
        </p:nvCxnSpPr>
        <p:spPr>
          <a:xfrm flipH="1">
            <a:off x="4067944" y="260648"/>
            <a:ext cx="5076000" cy="0"/>
          </a:xfrm>
          <a:prstGeom prst="line">
            <a:avLst/>
          </a:prstGeom>
          <a:ln>
            <a:solidFill>
              <a:srgbClr val="03069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48148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6"/>
          <p:cNvSpPr txBox="1">
            <a:spLocks noChangeArrowheads="1"/>
          </p:cNvSpPr>
          <p:nvPr/>
        </p:nvSpPr>
        <p:spPr bwMode="auto">
          <a:xfrm>
            <a:off x="179512" y="1340768"/>
            <a:ext cx="8712968" cy="3308598"/>
          </a:xfrm>
          <a:prstGeom prst="rect">
            <a:avLst/>
          </a:prstGeom>
          <a:solidFill>
            <a:schemeClr val="bg1">
              <a:alpha val="0"/>
            </a:schemeClr>
          </a:solidFill>
          <a:ln w="9525">
            <a:noFill/>
            <a:miter lim="800000"/>
            <a:headEnd/>
            <a:tailEnd/>
          </a:ln>
        </p:spPr>
        <p:txBody>
          <a:bodyPr wrap="square">
            <a:prstTxWarp prst="textNoShape">
              <a:avLst/>
            </a:prstTxWarp>
            <a:spAutoFit/>
          </a:bodyPr>
          <a:lstStyle/>
          <a:p>
            <a:pPr lvl="1" algn="ctr">
              <a:lnSpc>
                <a:spcPct val="150000"/>
              </a:lnSpc>
              <a:spcBef>
                <a:spcPct val="50000"/>
              </a:spcBef>
            </a:pPr>
            <a:r>
              <a:rPr lang="en-GB" sz="2200" dirty="0" smtClean="0">
                <a:latin typeface="Avenir Book"/>
                <a:cs typeface="Avenir Book"/>
              </a:rPr>
              <a:t>PART 2</a:t>
            </a:r>
          </a:p>
          <a:p>
            <a:pPr lvl="1" algn="ctr">
              <a:lnSpc>
                <a:spcPct val="150000"/>
              </a:lnSpc>
              <a:spcBef>
                <a:spcPct val="50000"/>
              </a:spcBef>
            </a:pPr>
            <a:endParaRPr lang="en-GB" sz="2200" dirty="0" smtClean="0">
              <a:latin typeface="Avenir Book"/>
              <a:cs typeface="Avenir Book"/>
            </a:endParaRPr>
          </a:p>
          <a:p>
            <a:pPr lvl="1" algn="ctr">
              <a:lnSpc>
                <a:spcPct val="150000"/>
              </a:lnSpc>
              <a:spcBef>
                <a:spcPct val="50000"/>
              </a:spcBef>
            </a:pPr>
            <a:r>
              <a:rPr lang="en-GB" sz="2200" dirty="0" smtClean="0">
                <a:latin typeface="Avenir Book"/>
                <a:cs typeface="Avenir Book"/>
              </a:rPr>
              <a:t>3</a:t>
            </a:r>
            <a:r>
              <a:rPr lang="en-GB" sz="2200" baseline="30000" dirty="0">
                <a:latin typeface="Avenir Book"/>
                <a:cs typeface="Avenir Book"/>
              </a:rPr>
              <a:t>rd</a:t>
            </a:r>
            <a:r>
              <a:rPr lang="en-GB" sz="2200" dirty="0" smtClean="0">
                <a:latin typeface="Avenir Book"/>
                <a:cs typeface="Avenir Book"/>
              </a:rPr>
              <a:t> GENERATION SEQUENCING</a:t>
            </a:r>
          </a:p>
          <a:p>
            <a:pPr lvl="1" algn="ctr">
              <a:lnSpc>
                <a:spcPct val="150000"/>
              </a:lnSpc>
              <a:spcBef>
                <a:spcPct val="50000"/>
              </a:spcBef>
            </a:pPr>
            <a:endParaRPr lang="en-GB" sz="2200" dirty="0">
              <a:latin typeface="Avenir Book"/>
              <a:cs typeface="Avenir Book"/>
            </a:endParaRPr>
          </a:p>
          <a:p>
            <a:pPr lvl="1" algn="ctr">
              <a:lnSpc>
                <a:spcPct val="150000"/>
              </a:lnSpc>
              <a:spcBef>
                <a:spcPct val="50000"/>
              </a:spcBef>
            </a:pPr>
            <a:r>
              <a:rPr lang="en-GB" sz="2200" dirty="0" smtClean="0">
                <a:latin typeface="Avenir Book"/>
                <a:cs typeface="Avenir Book"/>
              </a:rPr>
              <a:t>LONG READS</a:t>
            </a:r>
          </a:p>
        </p:txBody>
      </p:sp>
    </p:spTree>
    <p:extLst>
      <p:ext uri="{BB962C8B-B14F-4D97-AF65-F5344CB8AC3E}">
        <p14:creationId xmlns:p14="http://schemas.microsoft.com/office/powerpoint/2010/main" val="25410518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0" y="1183"/>
            <a:ext cx="9144000" cy="611999"/>
          </a:xfrm>
          <a:prstGeom prst="rect">
            <a:avLst/>
          </a:prstGeom>
          <a:solidFill>
            <a:schemeClr val="bg1">
              <a:lumMod val="85000"/>
            </a:schemeClr>
          </a:solid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endParaRPr lang="fr-FR" sz="1800" dirty="0">
              <a:solidFill>
                <a:srgbClr val="110AFF"/>
              </a:solidFill>
            </a:endParaRPr>
          </a:p>
        </p:txBody>
      </p:sp>
      <p:sp>
        <p:nvSpPr>
          <p:cNvPr id="7" name="ZoneTexte 6"/>
          <p:cNvSpPr txBox="1"/>
          <p:nvPr/>
        </p:nvSpPr>
        <p:spPr>
          <a:xfrm>
            <a:off x="2369869" y="116632"/>
            <a:ext cx="4596341" cy="400110"/>
          </a:xfrm>
          <a:prstGeom prst="rect">
            <a:avLst/>
          </a:prstGeom>
          <a:noFill/>
        </p:spPr>
        <p:txBody>
          <a:bodyPr wrap="none" rtlCol="0">
            <a:spAutoFit/>
          </a:bodyPr>
          <a:lstStyle/>
          <a:p>
            <a:pPr algn="ctr"/>
            <a:r>
              <a:rPr lang="fr-FR" sz="2000" dirty="0">
                <a:solidFill>
                  <a:srgbClr val="110AFF"/>
                </a:solidFill>
                <a:latin typeface="Avenir Book"/>
                <a:cs typeface="Avenir Book"/>
              </a:rPr>
              <a:t>LONG</a:t>
            </a:r>
            <a:r>
              <a:rPr lang="fr-FR" sz="2000" dirty="0" smtClean="0">
                <a:solidFill>
                  <a:srgbClr val="110AFF"/>
                </a:solidFill>
                <a:latin typeface="Avenir Book"/>
                <a:cs typeface="Avenir Book"/>
              </a:rPr>
              <a:t>-READS VERSUS SHORT-READS</a:t>
            </a:r>
            <a:endParaRPr lang="fr-FR" sz="2000" dirty="0">
              <a:solidFill>
                <a:srgbClr val="110AFF"/>
              </a:solidFill>
              <a:latin typeface="Avenir Book"/>
              <a:cs typeface="Avenir Book"/>
            </a:endParaRPr>
          </a:p>
        </p:txBody>
      </p:sp>
      <p:pic>
        <p:nvPicPr>
          <p:cNvPr id="14" name="Image 13"/>
          <p:cNvPicPr>
            <a:picLocks noChangeAspect="1"/>
          </p:cNvPicPr>
          <p:nvPr/>
        </p:nvPicPr>
        <p:blipFill rotWithShape="1">
          <a:blip r:embed="rId2"/>
          <a:srcRect r="80138" b="91666"/>
          <a:stretch/>
        </p:blipFill>
        <p:spPr>
          <a:xfrm>
            <a:off x="1907704" y="3418812"/>
            <a:ext cx="983814" cy="317198"/>
          </a:xfrm>
          <a:prstGeom prst="rect">
            <a:avLst/>
          </a:prstGeom>
        </p:spPr>
      </p:pic>
      <p:pic>
        <p:nvPicPr>
          <p:cNvPr id="15" name="Image 14"/>
          <p:cNvPicPr>
            <a:picLocks noChangeAspect="1"/>
          </p:cNvPicPr>
          <p:nvPr/>
        </p:nvPicPr>
        <p:blipFill rotWithShape="1">
          <a:blip r:embed="rId2"/>
          <a:srcRect l="79340" t="1646" b="91617"/>
          <a:stretch/>
        </p:blipFill>
        <p:spPr>
          <a:xfrm>
            <a:off x="5696091" y="2482708"/>
            <a:ext cx="1023320" cy="256417"/>
          </a:xfrm>
          <a:prstGeom prst="rect">
            <a:avLst/>
          </a:prstGeom>
        </p:spPr>
      </p:pic>
      <p:pic>
        <p:nvPicPr>
          <p:cNvPr id="16" name="Image 15"/>
          <p:cNvPicPr>
            <a:picLocks noChangeAspect="1"/>
          </p:cNvPicPr>
          <p:nvPr/>
        </p:nvPicPr>
        <p:blipFill rotWithShape="1">
          <a:blip r:embed="rId2"/>
          <a:srcRect l="40484" t="-127" r="41335" b="91936"/>
          <a:stretch/>
        </p:blipFill>
        <p:spPr>
          <a:xfrm>
            <a:off x="2051720" y="2482708"/>
            <a:ext cx="900545" cy="311727"/>
          </a:xfrm>
          <a:prstGeom prst="rect">
            <a:avLst/>
          </a:prstGeom>
        </p:spPr>
      </p:pic>
      <p:cxnSp>
        <p:nvCxnSpPr>
          <p:cNvPr id="21" name="Connecteur droit avec flèche 20"/>
          <p:cNvCxnSpPr/>
          <p:nvPr/>
        </p:nvCxnSpPr>
        <p:spPr bwMode="auto">
          <a:xfrm>
            <a:off x="4355976" y="2132856"/>
            <a:ext cx="0" cy="54004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4" name="ZoneTexte 23"/>
          <p:cNvSpPr txBox="1"/>
          <p:nvPr/>
        </p:nvSpPr>
        <p:spPr>
          <a:xfrm>
            <a:off x="998711" y="2060848"/>
            <a:ext cx="3256212" cy="400110"/>
          </a:xfrm>
          <a:prstGeom prst="rect">
            <a:avLst/>
          </a:prstGeom>
          <a:noFill/>
        </p:spPr>
        <p:txBody>
          <a:bodyPr wrap="none" rtlCol="0">
            <a:spAutoFit/>
          </a:bodyPr>
          <a:lstStyle/>
          <a:p>
            <a:r>
              <a:rPr lang="fr-FR" sz="2000" i="1">
                <a:latin typeface="Avenir Book" charset="0"/>
                <a:ea typeface="Avenir Book" charset="0"/>
                <a:cs typeface="Avenir Book" charset="0"/>
              </a:rPr>
              <a:t>NGS short reads assembly </a:t>
            </a:r>
          </a:p>
        </p:txBody>
      </p:sp>
      <p:sp>
        <p:nvSpPr>
          <p:cNvPr id="25" name="ZoneTexte 24"/>
          <p:cNvSpPr txBox="1"/>
          <p:nvPr/>
        </p:nvSpPr>
        <p:spPr>
          <a:xfrm>
            <a:off x="1043608" y="4797152"/>
            <a:ext cx="2651880" cy="400110"/>
          </a:xfrm>
          <a:prstGeom prst="rect">
            <a:avLst/>
          </a:prstGeom>
          <a:noFill/>
        </p:spPr>
        <p:txBody>
          <a:bodyPr wrap="none" rtlCol="0">
            <a:spAutoFit/>
          </a:bodyPr>
          <a:lstStyle/>
          <a:p>
            <a:r>
              <a:rPr lang="fr-FR" sz="2000" i="1">
                <a:latin typeface="Avenir Book" charset="0"/>
                <a:ea typeface="Avenir Book" charset="0"/>
                <a:cs typeface="Avenir Book" charset="0"/>
              </a:rPr>
              <a:t>Long reads assembly </a:t>
            </a:r>
          </a:p>
        </p:txBody>
      </p:sp>
      <p:sp>
        <p:nvSpPr>
          <p:cNvPr id="20" name="ZoneTexte 19"/>
          <p:cNvSpPr txBox="1"/>
          <p:nvPr/>
        </p:nvSpPr>
        <p:spPr>
          <a:xfrm>
            <a:off x="1403648" y="836712"/>
            <a:ext cx="6372450" cy="400110"/>
          </a:xfrm>
          <a:prstGeom prst="rect">
            <a:avLst/>
          </a:prstGeom>
          <a:noFill/>
        </p:spPr>
        <p:txBody>
          <a:bodyPr wrap="none" rtlCol="0">
            <a:spAutoFit/>
          </a:bodyPr>
          <a:lstStyle/>
          <a:p>
            <a:r>
              <a:rPr lang="fr-FR" sz="2000">
                <a:latin typeface="Avenir Book" charset="0"/>
                <a:ea typeface="Avenir Book" charset="0"/>
                <a:cs typeface="Avenir Book" charset="0"/>
              </a:rPr>
              <a:t>Assembly of DNA fragments with repeated sequences</a:t>
            </a:r>
          </a:p>
        </p:txBody>
      </p:sp>
      <p:grpSp>
        <p:nvGrpSpPr>
          <p:cNvPr id="6" name="Grouper 5"/>
          <p:cNvGrpSpPr/>
          <p:nvPr/>
        </p:nvGrpSpPr>
        <p:grpSpPr>
          <a:xfrm>
            <a:off x="1259632" y="5153778"/>
            <a:ext cx="6761760" cy="363454"/>
            <a:chOff x="2427136" y="5491404"/>
            <a:chExt cx="6761760" cy="363454"/>
          </a:xfrm>
        </p:grpSpPr>
        <p:pic>
          <p:nvPicPr>
            <p:cNvPr id="26" name="Image 25"/>
            <p:cNvPicPr>
              <a:picLocks noChangeAspect="1"/>
            </p:cNvPicPr>
            <p:nvPr/>
          </p:nvPicPr>
          <p:blipFill rotWithShape="1">
            <a:blip r:embed="rId2"/>
            <a:srcRect b="91617"/>
            <a:stretch/>
          </p:blipFill>
          <p:spPr>
            <a:xfrm>
              <a:off x="2427136" y="5535816"/>
              <a:ext cx="4953176" cy="319042"/>
            </a:xfrm>
            <a:prstGeom prst="rect">
              <a:avLst/>
            </a:prstGeom>
          </p:spPr>
        </p:pic>
        <p:grpSp>
          <p:nvGrpSpPr>
            <p:cNvPr id="30" name="Grouper 29"/>
            <p:cNvGrpSpPr/>
            <p:nvPr/>
          </p:nvGrpSpPr>
          <p:grpSpPr>
            <a:xfrm>
              <a:off x="7146844" y="5491404"/>
              <a:ext cx="2042052" cy="357909"/>
              <a:chOff x="6994444" y="1870652"/>
              <a:chExt cx="2042052" cy="357909"/>
            </a:xfrm>
          </p:grpSpPr>
          <p:pic>
            <p:nvPicPr>
              <p:cNvPr id="31" name="Image 30"/>
              <p:cNvPicPr>
                <a:picLocks noChangeAspect="1"/>
              </p:cNvPicPr>
              <p:nvPr/>
            </p:nvPicPr>
            <p:blipFill rotWithShape="1">
              <a:blip r:embed="rId2"/>
              <a:srcRect l="20273" t="-1198" r="58982" b="91793"/>
              <a:stretch/>
            </p:blipFill>
            <p:spPr>
              <a:xfrm>
                <a:off x="6994444" y="1870652"/>
                <a:ext cx="1027545" cy="357909"/>
              </a:xfrm>
              <a:prstGeom prst="rect">
                <a:avLst/>
              </a:prstGeom>
            </p:spPr>
          </p:pic>
          <p:sp>
            <p:nvSpPr>
              <p:cNvPr id="32" name="Rectangle 31"/>
              <p:cNvSpPr/>
              <p:nvPr/>
            </p:nvSpPr>
            <p:spPr bwMode="auto">
              <a:xfrm>
                <a:off x="8028384" y="2014668"/>
                <a:ext cx="1008112" cy="144016"/>
              </a:xfrm>
              <a:prstGeom prst="rect">
                <a:avLst/>
              </a:prstGeom>
              <a:solidFill>
                <a:srgbClr val="FF0000"/>
              </a:solid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grpSp>
      </p:grpSp>
      <p:sp>
        <p:nvSpPr>
          <p:cNvPr id="33" name="Rectangle 32"/>
          <p:cNvSpPr/>
          <p:nvPr/>
        </p:nvSpPr>
        <p:spPr bwMode="auto">
          <a:xfrm>
            <a:off x="5724128" y="3490820"/>
            <a:ext cx="1008112" cy="144016"/>
          </a:xfrm>
          <a:prstGeom prst="rect">
            <a:avLst/>
          </a:prstGeom>
          <a:solidFill>
            <a:srgbClr val="FF0000"/>
          </a:solid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34" name="Image 33"/>
          <p:cNvPicPr>
            <a:picLocks noChangeAspect="1"/>
          </p:cNvPicPr>
          <p:nvPr/>
        </p:nvPicPr>
        <p:blipFill rotWithShape="1">
          <a:blip r:embed="rId2"/>
          <a:srcRect l="20273" t="-1198" r="58982" b="91793"/>
          <a:stretch/>
        </p:blipFill>
        <p:spPr>
          <a:xfrm>
            <a:off x="3839091" y="2842748"/>
            <a:ext cx="1027545" cy="357909"/>
          </a:xfrm>
          <a:prstGeom prst="rect">
            <a:avLst/>
          </a:prstGeom>
        </p:spPr>
      </p:pic>
      <p:grpSp>
        <p:nvGrpSpPr>
          <p:cNvPr id="12" name="Grouper 11"/>
          <p:cNvGrpSpPr/>
          <p:nvPr/>
        </p:nvGrpSpPr>
        <p:grpSpPr>
          <a:xfrm>
            <a:off x="1129639" y="1196752"/>
            <a:ext cx="6754729" cy="802102"/>
            <a:chOff x="1705703" y="1870652"/>
            <a:chExt cx="6754729" cy="802102"/>
          </a:xfrm>
        </p:grpSpPr>
        <p:grpSp>
          <p:nvGrpSpPr>
            <p:cNvPr id="9" name="Grouper 8"/>
            <p:cNvGrpSpPr/>
            <p:nvPr/>
          </p:nvGrpSpPr>
          <p:grpSpPr>
            <a:xfrm>
              <a:off x="1705703" y="1870652"/>
              <a:ext cx="6754729" cy="802102"/>
              <a:chOff x="1705703" y="1870652"/>
              <a:chExt cx="6754729" cy="802102"/>
            </a:xfrm>
          </p:grpSpPr>
          <p:pic>
            <p:nvPicPr>
              <p:cNvPr id="4" name="Image 3"/>
              <p:cNvPicPr>
                <a:picLocks noChangeAspect="1"/>
              </p:cNvPicPr>
              <p:nvPr/>
            </p:nvPicPr>
            <p:blipFill rotWithShape="1">
              <a:blip r:embed="rId2"/>
              <a:srcRect b="80137"/>
              <a:stretch/>
            </p:blipFill>
            <p:spPr>
              <a:xfrm>
                <a:off x="1705703" y="1916832"/>
                <a:ext cx="4953176" cy="755922"/>
              </a:xfrm>
              <a:prstGeom prst="rect">
                <a:avLst/>
              </a:prstGeom>
            </p:spPr>
          </p:pic>
          <p:pic>
            <p:nvPicPr>
              <p:cNvPr id="29" name="Image 28"/>
              <p:cNvPicPr>
                <a:picLocks noChangeAspect="1"/>
              </p:cNvPicPr>
              <p:nvPr/>
            </p:nvPicPr>
            <p:blipFill rotWithShape="1">
              <a:blip r:embed="rId2"/>
              <a:srcRect l="20273" t="-1198" r="58982" b="91793"/>
              <a:stretch/>
            </p:blipFill>
            <p:spPr>
              <a:xfrm>
                <a:off x="6418380" y="1870652"/>
                <a:ext cx="1027545" cy="357909"/>
              </a:xfrm>
              <a:prstGeom prst="rect">
                <a:avLst/>
              </a:prstGeom>
            </p:spPr>
          </p:pic>
          <p:sp>
            <p:nvSpPr>
              <p:cNvPr id="2" name="Rectangle 1"/>
              <p:cNvSpPr/>
              <p:nvPr/>
            </p:nvSpPr>
            <p:spPr bwMode="auto">
              <a:xfrm>
                <a:off x="7452320" y="2014668"/>
                <a:ext cx="1008112" cy="144016"/>
              </a:xfrm>
              <a:prstGeom prst="rect">
                <a:avLst/>
              </a:prstGeom>
              <a:solidFill>
                <a:srgbClr val="FF0000"/>
              </a:solid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grpSp>
        <p:cxnSp>
          <p:nvCxnSpPr>
            <p:cNvPr id="11" name="Connecteur droit 10"/>
            <p:cNvCxnSpPr/>
            <p:nvPr/>
          </p:nvCxnSpPr>
          <p:spPr bwMode="auto">
            <a:xfrm>
              <a:off x="6167721" y="2302700"/>
              <a:ext cx="288032" cy="0"/>
            </a:xfrm>
            <a:prstGeom prst="line">
              <a:avLst/>
            </a:prstGeom>
            <a:solidFill>
              <a:schemeClr val="accent1"/>
            </a:solidFill>
            <a:ln w="57150" cap="flat" cmpd="sng" algn="ctr">
              <a:solidFill>
                <a:schemeClr val="tx1"/>
              </a:solidFill>
              <a:prstDash val="solid"/>
              <a:round/>
              <a:headEnd type="none" w="med" len="med"/>
              <a:tailEnd type="none" w="med" len="med"/>
            </a:ln>
            <a:effectLst/>
          </p:spPr>
        </p:cxnSp>
        <p:cxnSp>
          <p:nvCxnSpPr>
            <p:cNvPr id="35" name="Connecteur droit 34"/>
            <p:cNvCxnSpPr/>
            <p:nvPr/>
          </p:nvCxnSpPr>
          <p:spPr bwMode="auto">
            <a:xfrm>
              <a:off x="6320121" y="2385830"/>
              <a:ext cx="288032" cy="0"/>
            </a:xfrm>
            <a:prstGeom prst="line">
              <a:avLst/>
            </a:prstGeom>
            <a:solidFill>
              <a:schemeClr val="accent1"/>
            </a:solidFill>
            <a:ln w="57150" cap="flat" cmpd="sng" algn="ctr">
              <a:solidFill>
                <a:schemeClr val="tx1"/>
              </a:solidFill>
              <a:prstDash val="solid"/>
              <a:round/>
              <a:headEnd type="none" w="med" len="med"/>
              <a:tailEnd type="none" w="med" len="med"/>
            </a:ln>
            <a:effectLst/>
          </p:spPr>
        </p:cxnSp>
        <p:cxnSp>
          <p:nvCxnSpPr>
            <p:cNvPr id="36" name="Connecteur droit 35"/>
            <p:cNvCxnSpPr/>
            <p:nvPr/>
          </p:nvCxnSpPr>
          <p:spPr bwMode="auto">
            <a:xfrm>
              <a:off x="6472521" y="2468960"/>
              <a:ext cx="288032" cy="0"/>
            </a:xfrm>
            <a:prstGeom prst="line">
              <a:avLst/>
            </a:prstGeom>
            <a:solidFill>
              <a:schemeClr val="accent1"/>
            </a:solidFill>
            <a:ln w="57150" cap="flat" cmpd="sng" algn="ctr">
              <a:solidFill>
                <a:srgbClr val="110AFF"/>
              </a:solidFill>
              <a:prstDash val="solid"/>
              <a:round/>
              <a:headEnd type="none" w="med" len="med"/>
              <a:tailEnd type="none" w="med" len="med"/>
            </a:ln>
            <a:effectLst/>
          </p:spPr>
        </p:cxnSp>
        <p:cxnSp>
          <p:nvCxnSpPr>
            <p:cNvPr id="37" name="Connecteur droit 36"/>
            <p:cNvCxnSpPr/>
            <p:nvPr/>
          </p:nvCxnSpPr>
          <p:spPr bwMode="auto">
            <a:xfrm>
              <a:off x="6804248" y="2469806"/>
              <a:ext cx="288032" cy="0"/>
            </a:xfrm>
            <a:prstGeom prst="line">
              <a:avLst/>
            </a:prstGeom>
            <a:solidFill>
              <a:schemeClr val="accent1"/>
            </a:solidFill>
            <a:ln w="57150" cap="flat" cmpd="sng" algn="ctr">
              <a:solidFill>
                <a:srgbClr val="110AFF"/>
              </a:solidFill>
              <a:prstDash val="solid"/>
              <a:round/>
              <a:headEnd type="none" w="med" len="med"/>
              <a:tailEnd type="none" w="med" len="med"/>
            </a:ln>
            <a:effectLst/>
          </p:spPr>
        </p:cxnSp>
        <p:cxnSp>
          <p:nvCxnSpPr>
            <p:cNvPr id="38" name="Connecteur droit 37"/>
            <p:cNvCxnSpPr/>
            <p:nvPr/>
          </p:nvCxnSpPr>
          <p:spPr bwMode="auto">
            <a:xfrm>
              <a:off x="7167026" y="2469806"/>
              <a:ext cx="288032" cy="0"/>
            </a:xfrm>
            <a:prstGeom prst="line">
              <a:avLst/>
            </a:prstGeom>
            <a:solidFill>
              <a:schemeClr val="accent1"/>
            </a:solidFill>
            <a:ln w="57150" cap="flat" cmpd="sng" algn="ctr">
              <a:solidFill>
                <a:srgbClr val="110AFF"/>
              </a:solidFill>
              <a:prstDash val="solid"/>
              <a:round/>
              <a:headEnd type="none" w="med" len="med"/>
              <a:tailEnd type="none" w="med" len="med"/>
            </a:ln>
            <a:effectLst/>
          </p:spPr>
        </p:cxnSp>
        <p:cxnSp>
          <p:nvCxnSpPr>
            <p:cNvPr id="39" name="Connecteur droit 38"/>
            <p:cNvCxnSpPr/>
            <p:nvPr/>
          </p:nvCxnSpPr>
          <p:spPr bwMode="auto">
            <a:xfrm>
              <a:off x="7535873" y="2467068"/>
              <a:ext cx="288032" cy="0"/>
            </a:xfrm>
            <a:prstGeom prst="line">
              <a:avLst/>
            </a:prstGeom>
            <a:solidFill>
              <a:schemeClr val="accent1"/>
            </a:solidFill>
            <a:ln w="57150" cap="flat" cmpd="sng" algn="ctr">
              <a:solidFill>
                <a:srgbClr val="FF0000"/>
              </a:solidFill>
              <a:prstDash val="solid"/>
              <a:round/>
              <a:headEnd type="none" w="med" len="med"/>
              <a:tailEnd type="none" w="med" len="med"/>
            </a:ln>
            <a:effectLst/>
          </p:spPr>
        </p:cxnSp>
        <p:cxnSp>
          <p:nvCxnSpPr>
            <p:cNvPr id="40" name="Connecteur droit 39"/>
            <p:cNvCxnSpPr/>
            <p:nvPr/>
          </p:nvCxnSpPr>
          <p:spPr bwMode="auto">
            <a:xfrm>
              <a:off x="7904720" y="2464330"/>
              <a:ext cx="288032" cy="0"/>
            </a:xfrm>
            <a:prstGeom prst="line">
              <a:avLst/>
            </a:prstGeom>
            <a:solidFill>
              <a:schemeClr val="accent1"/>
            </a:solidFill>
            <a:ln w="57150" cap="flat" cmpd="sng" algn="ctr">
              <a:solidFill>
                <a:srgbClr val="FF0000"/>
              </a:solidFill>
              <a:prstDash val="solid"/>
              <a:round/>
              <a:headEnd type="none" w="med" len="med"/>
              <a:tailEnd type="none" w="med" len="med"/>
            </a:ln>
            <a:effectLst/>
          </p:spPr>
        </p:cxnSp>
        <p:cxnSp>
          <p:nvCxnSpPr>
            <p:cNvPr id="41" name="Connecteur droit 40"/>
            <p:cNvCxnSpPr/>
            <p:nvPr/>
          </p:nvCxnSpPr>
          <p:spPr bwMode="auto">
            <a:xfrm>
              <a:off x="6431254" y="2386238"/>
              <a:ext cx="288032" cy="0"/>
            </a:xfrm>
            <a:prstGeom prst="line">
              <a:avLst/>
            </a:prstGeom>
            <a:solidFill>
              <a:schemeClr val="accent1"/>
            </a:solidFill>
            <a:ln w="57150" cap="flat" cmpd="sng" algn="ctr">
              <a:solidFill>
                <a:srgbClr val="110AFF"/>
              </a:solidFill>
              <a:prstDash val="solid"/>
              <a:round/>
              <a:headEnd type="none" w="med" len="med"/>
              <a:tailEnd type="none" w="med" len="med"/>
            </a:ln>
            <a:effectLst/>
          </p:spPr>
        </p:cxnSp>
        <p:cxnSp>
          <p:nvCxnSpPr>
            <p:cNvPr id="42" name="Connecteur droit 41"/>
            <p:cNvCxnSpPr/>
            <p:nvPr/>
          </p:nvCxnSpPr>
          <p:spPr bwMode="auto">
            <a:xfrm>
              <a:off x="6588224" y="2291155"/>
              <a:ext cx="288032" cy="0"/>
            </a:xfrm>
            <a:prstGeom prst="line">
              <a:avLst/>
            </a:prstGeom>
            <a:solidFill>
              <a:schemeClr val="accent1"/>
            </a:solidFill>
            <a:ln w="57150" cap="flat" cmpd="sng" algn="ctr">
              <a:solidFill>
                <a:srgbClr val="110AFF"/>
              </a:solidFill>
              <a:prstDash val="solid"/>
              <a:round/>
              <a:headEnd type="none" w="med" len="med"/>
              <a:tailEnd type="none" w="med" len="med"/>
            </a:ln>
            <a:effectLst/>
          </p:spPr>
        </p:cxnSp>
        <p:cxnSp>
          <p:nvCxnSpPr>
            <p:cNvPr id="43" name="Connecteur droit 42"/>
            <p:cNvCxnSpPr/>
            <p:nvPr/>
          </p:nvCxnSpPr>
          <p:spPr bwMode="auto">
            <a:xfrm>
              <a:off x="7077997" y="2288417"/>
              <a:ext cx="288032" cy="0"/>
            </a:xfrm>
            <a:prstGeom prst="line">
              <a:avLst/>
            </a:prstGeom>
            <a:solidFill>
              <a:schemeClr val="accent1"/>
            </a:solidFill>
            <a:ln w="57150" cap="flat" cmpd="sng" algn="ctr">
              <a:solidFill>
                <a:srgbClr val="110AFF"/>
              </a:solidFill>
              <a:prstDash val="solid"/>
              <a:round/>
              <a:headEnd type="none" w="med" len="med"/>
              <a:tailEnd type="none" w="med" len="med"/>
            </a:ln>
            <a:effectLst/>
          </p:spPr>
        </p:cxnSp>
        <p:cxnSp>
          <p:nvCxnSpPr>
            <p:cNvPr id="44" name="Connecteur droit 43"/>
            <p:cNvCxnSpPr/>
            <p:nvPr/>
          </p:nvCxnSpPr>
          <p:spPr bwMode="auto">
            <a:xfrm>
              <a:off x="7567770" y="2285679"/>
              <a:ext cx="288032" cy="0"/>
            </a:xfrm>
            <a:prstGeom prst="line">
              <a:avLst/>
            </a:prstGeom>
            <a:solidFill>
              <a:schemeClr val="accent1"/>
            </a:solidFill>
            <a:ln w="57150" cap="flat" cmpd="sng" algn="ctr">
              <a:solidFill>
                <a:srgbClr val="FF0000"/>
              </a:solidFill>
              <a:prstDash val="solid"/>
              <a:round/>
              <a:headEnd type="none" w="med" len="med"/>
              <a:tailEnd type="none" w="med" len="med"/>
            </a:ln>
            <a:effectLst/>
          </p:spPr>
        </p:cxnSp>
        <p:cxnSp>
          <p:nvCxnSpPr>
            <p:cNvPr id="45" name="Connecteur droit 44"/>
            <p:cNvCxnSpPr/>
            <p:nvPr/>
          </p:nvCxnSpPr>
          <p:spPr bwMode="auto">
            <a:xfrm>
              <a:off x="8057543" y="2282941"/>
              <a:ext cx="288032" cy="0"/>
            </a:xfrm>
            <a:prstGeom prst="line">
              <a:avLst/>
            </a:prstGeom>
            <a:solidFill>
              <a:schemeClr val="accent1"/>
            </a:solidFill>
            <a:ln w="57150" cap="flat" cmpd="sng" algn="ctr">
              <a:solidFill>
                <a:srgbClr val="FF0000"/>
              </a:solidFill>
              <a:prstDash val="solid"/>
              <a:round/>
              <a:headEnd type="none" w="med" len="med"/>
              <a:tailEnd type="none" w="med" len="med"/>
            </a:ln>
            <a:effectLst/>
          </p:spPr>
        </p:cxnSp>
        <p:cxnSp>
          <p:nvCxnSpPr>
            <p:cNvPr id="46" name="Connecteur droit 45"/>
            <p:cNvCxnSpPr/>
            <p:nvPr/>
          </p:nvCxnSpPr>
          <p:spPr bwMode="auto">
            <a:xfrm>
              <a:off x="7792601" y="2374708"/>
              <a:ext cx="288032" cy="0"/>
            </a:xfrm>
            <a:prstGeom prst="line">
              <a:avLst/>
            </a:prstGeom>
            <a:solidFill>
              <a:schemeClr val="accent1"/>
            </a:solidFill>
            <a:ln w="57150" cap="flat" cmpd="sng" algn="ctr">
              <a:solidFill>
                <a:srgbClr val="FF0000"/>
              </a:solidFill>
              <a:prstDash val="solid"/>
              <a:round/>
              <a:headEnd type="none" w="med" len="med"/>
              <a:tailEnd type="none" w="med" len="med"/>
            </a:ln>
            <a:effectLst/>
          </p:spPr>
        </p:cxnSp>
        <p:cxnSp>
          <p:nvCxnSpPr>
            <p:cNvPr id="47" name="Connecteur droit 46"/>
            <p:cNvCxnSpPr/>
            <p:nvPr/>
          </p:nvCxnSpPr>
          <p:spPr bwMode="auto">
            <a:xfrm>
              <a:off x="7308305" y="2371970"/>
              <a:ext cx="144030" cy="0"/>
            </a:xfrm>
            <a:prstGeom prst="line">
              <a:avLst/>
            </a:prstGeom>
            <a:solidFill>
              <a:schemeClr val="accent1"/>
            </a:solidFill>
            <a:ln w="57150" cap="flat" cmpd="sng" algn="ctr">
              <a:solidFill>
                <a:schemeClr val="tx1"/>
              </a:solidFill>
              <a:prstDash val="solid"/>
              <a:round/>
              <a:headEnd type="none" w="med" len="med"/>
              <a:tailEnd type="none" w="med" len="med"/>
            </a:ln>
            <a:effectLst/>
          </p:spPr>
        </p:cxnSp>
        <p:cxnSp>
          <p:nvCxnSpPr>
            <p:cNvPr id="48" name="Connecteur droit 47"/>
            <p:cNvCxnSpPr/>
            <p:nvPr/>
          </p:nvCxnSpPr>
          <p:spPr bwMode="auto">
            <a:xfrm>
              <a:off x="7461113" y="2369232"/>
              <a:ext cx="144030" cy="0"/>
            </a:xfrm>
            <a:prstGeom prst="line">
              <a:avLst/>
            </a:prstGeom>
            <a:solidFill>
              <a:schemeClr val="accent1"/>
            </a:solidFill>
            <a:ln w="57150" cap="flat" cmpd="sng" algn="ctr">
              <a:solidFill>
                <a:srgbClr val="FF0000"/>
              </a:solidFill>
              <a:prstDash val="solid"/>
              <a:round/>
              <a:headEnd type="none" w="med" len="med"/>
              <a:tailEnd type="none" w="med" len="med"/>
            </a:ln>
            <a:effectLst/>
          </p:spPr>
        </p:cxnSp>
      </p:grpSp>
      <p:cxnSp>
        <p:nvCxnSpPr>
          <p:cNvPr id="49" name="Connecteur droit avec flèche 48"/>
          <p:cNvCxnSpPr/>
          <p:nvPr/>
        </p:nvCxnSpPr>
        <p:spPr bwMode="auto">
          <a:xfrm>
            <a:off x="4999082" y="3202788"/>
            <a:ext cx="504056" cy="3600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50" name="Connecteur droit avec flèche 49"/>
          <p:cNvCxnSpPr/>
          <p:nvPr/>
        </p:nvCxnSpPr>
        <p:spPr bwMode="auto">
          <a:xfrm>
            <a:off x="3178190" y="2626724"/>
            <a:ext cx="504056" cy="3600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51" name="Connecteur droit avec flèche 50"/>
          <p:cNvCxnSpPr/>
          <p:nvPr/>
        </p:nvCxnSpPr>
        <p:spPr bwMode="auto">
          <a:xfrm flipV="1">
            <a:off x="4991219" y="2618856"/>
            <a:ext cx="504056" cy="3600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52" name="Connecteur droit avec flèche 51"/>
          <p:cNvCxnSpPr/>
          <p:nvPr/>
        </p:nvCxnSpPr>
        <p:spPr bwMode="auto">
          <a:xfrm flipV="1">
            <a:off x="3170327" y="3189960"/>
            <a:ext cx="504056" cy="3600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53" name="Connecteur droit avec flèche 52"/>
          <p:cNvCxnSpPr/>
          <p:nvPr/>
        </p:nvCxnSpPr>
        <p:spPr bwMode="auto">
          <a:xfrm flipH="1">
            <a:off x="5004048" y="2770740"/>
            <a:ext cx="504056" cy="3600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54" name="Connecteur droit avec flèche 53"/>
          <p:cNvCxnSpPr/>
          <p:nvPr/>
        </p:nvCxnSpPr>
        <p:spPr bwMode="auto">
          <a:xfrm flipH="1" flipV="1">
            <a:off x="3059832" y="2685904"/>
            <a:ext cx="504056" cy="3600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grpSp>
        <p:nvGrpSpPr>
          <p:cNvPr id="58" name="Grouper 57"/>
          <p:cNvGrpSpPr/>
          <p:nvPr/>
        </p:nvGrpSpPr>
        <p:grpSpPr>
          <a:xfrm>
            <a:off x="755576" y="3923764"/>
            <a:ext cx="8080289" cy="400110"/>
            <a:chOff x="539552" y="4797152"/>
            <a:chExt cx="8080289" cy="400110"/>
          </a:xfrm>
        </p:grpSpPr>
        <p:sp>
          <p:nvSpPr>
            <p:cNvPr id="55" name="ZoneTexte 54"/>
            <p:cNvSpPr txBox="1"/>
            <p:nvPr/>
          </p:nvSpPr>
          <p:spPr>
            <a:xfrm>
              <a:off x="539552" y="4797152"/>
              <a:ext cx="8080289" cy="400110"/>
            </a:xfrm>
            <a:prstGeom prst="rect">
              <a:avLst/>
            </a:prstGeom>
            <a:noFill/>
          </p:spPr>
          <p:txBody>
            <a:bodyPr wrap="none" rtlCol="0">
              <a:spAutoFit/>
            </a:bodyPr>
            <a:lstStyle/>
            <a:p>
              <a:r>
                <a:rPr lang="fr-FR" sz="2000">
                  <a:latin typeface="Avenir Book" charset="0"/>
                  <a:ea typeface="Avenir Book" charset="0"/>
                  <a:cs typeface="Avenir Book" charset="0"/>
                </a:rPr>
                <a:t>Several contigs       incomplete assembly, underestimation of repeats </a:t>
              </a:r>
            </a:p>
          </p:txBody>
        </p:sp>
        <p:cxnSp>
          <p:nvCxnSpPr>
            <p:cNvPr id="57" name="Connecteur droit avec flèche 56"/>
            <p:cNvCxnSpPr/>
            <p:nvPr/>
          </p:nvCxnSpPr>
          <p:spPr bwMode="auto">
            <a:xfrm>
              <a:off x="2411760" y="5013176"/>
              <a:ext cx="288032"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grpSp>
    </p:spTree>
    <p:extLst>
      <p:ext uri="{BB962C8B-B14F-4D97-AF65-F5344CB8AC3E}">
        <p14:creationId xmlns:p14="http://schemas.microsoft.com/office/powerpoint/2010/main" val="3458048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0" y="-52784"/>
            <a:ext cx="9144000" cy="719999"/>
          </a:xfrm>
          <a:prstGeom prst="rect">
            <a:avLst/>
          </a:prstGeom>
          <a:solidFill>
            <a:schemeClr val="bg1">
              <a:lumMod val="85000"/>
            </a:schemeClr>
          </a:solid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ctr">
              <a:buNone/>
            </a:pPr>
            <a:endParaRPr lang="fr-FR" sz="1800" dirty="0">
              <a:solidFill>
                <a:srgbClr val="110AFF"/>
              </a:solidFill>
            </a:endParaRPr>
          </a:p>
        </p:txBody>
      </p:sp>
      <p:sp>
        <p:nvSpPr>
          <p:cNvPr id="9" name="ZoneTexte 8"/>
          <p:cNvSpPr txBox="1"/>
          <p:nvPr/>
        </p:nvSpPr>
        <p:spPr>
          <a:xfrm>
            <a:off x="2369869" y="116632"/>
            <a:ext cx="4596341" cy="400110"/>
          </a:xfrm>
          <a:prstGeom prst="rect">
            <a:avLst/>
          </a:prstGeom>
          <a:noFill/>
        </p:spPr>
        <p:txBody>
          <a:bodyPr wrap="none" rtlCol="0">
            <a:spAutoFit/>
          </a:bodyPr>
          <a:lstStyle/>
          <a:p>
            <a:pPr algn="ctr"/>
            <a:r>
              <a:rPr lang="fr-FR" sz="2000" dirty="0">
                <a:solidFill>
                  <a:srgbClr val="110AFF"/>
                </a:solidFill>
                <a:latin typeface="Avenir Book"/>
                <a:cs typeface="Avenir Book"/>
              </a:rPr>
              <a:t>LONG</a:t>
            </a:r>
            <a:r>
              <a:rPr lang="fr-FR" sz="2000" dirty="0" smtClean="0">
                <a:solidFill>
                  <a:srgbClr val="110AFF"/>
                </a:solidFill>
                <a:latin typeface="Avenir Book"/>
                <a:cs typeface="Avenir Book"/>
              </a:rPr>
              <a:t>-READS VERSUS SHORT-READS</a:t>
            </a:r>
            <a:endParaRPr lang="fr-FR" sz="2000" dirty="0">
              <a:solidFill>
                <a:srgbClr val="110AFF"/>
              </a:solidFill>
              <a:latin typeface="Avenir Book"/>
              <a:cs typeface="Avenir Book"/>
            </a:endParaRPr>
          </a:p>
        </p:txBody>
      </p:sp>
      <p:sp>
        <p:nvSpPr>
          <p:cNvPr id="2" name="ZoneTexte 1"/>
          <p:cNvSpPr txBox="1"/>
          <p:nvPr/>
        </p:nvSpPr>
        <p:spPr>
          <a:xfrm>
            <a:off x="3347864" y="908720"/>
            <a:ext cx="2355232" cy="400110"/>
          </a:xfrm>
          <a:prstGeom prst="rect">
            <a:avLst/>
          </a:prstGeom>
          <a:noFill/>
        </p:spPr>
        <p:txBody>
          <a:bodyPr wrap="none" rtlCol="0">
            <a:spAutoFit/>
          </a:bodyPr>
          <a:lstStyle/>
          <a:p>
            <a:r>
              <a:rPr lang="fr-FR" sz="2000">
                <a:latin typeface="Avenir Book"/>
                <a:cs typeface="Avenir Book"/>
              </a:rPr>
              <a:t>Haplotype phasing</a:t>
            </a:r>
          </a:p>
        </p:txBody>
      </p:sp>
      <p:grpSp>
        <p:nvGrpSpPr>
          <p:cNvPr id="4" name="Grouper 3"/>
          <p:cNvGrpSpPr/>
          <p:nvPr/>
        </p:nvGrpSpPr>
        <p:grpSpPr>
          <a:xfrm>
            <a:off x="1619672" y="1423562"/>
            <a:ext cx="5481866" cy="4597726"/>
            <a:chOff x="2258486" y="2060848"/>
            <a:chExt cx="4507500" cy="4021662"/>
          </a:xfrm>
        </p:grpSpPr>
        <p:pic>
          <p:nvPicPr>
            <p:cNvPr id="7" name="Image 6"/>
            <p:cNvPicPr>
              <a:picLocks noChangeAspect="1"/>
            </p:cNvPicPr>
            <p:nvPr/>
          </p:nvPicPr>
          <p:blipFill>
            <a:blip r:embed="rId2"/>
            <a:stretch>
              <a:fillRect/>
            </a:stretch>
          </p:blipFill>
          <p:spPr>
            <a:xfrm>
              <a:off x="2258486" y="2060848"/>
              <a:ext cx="4507500" cy="4021662"/>
            </a:xfrm>
            <a:prstGeom prst="rect">
              <a:avLst/>
            </a:prstGeom>
          </p:spPr>
        </p:pic>
        <p:sp>
          <p:nvSpPr>
            <p:cNvPr id="3" name="ZoneTexte 2"/>
            <p:cNvSpPr txBox="1">
              <a:spLocks/>
            </p:cNvSpPr>
            <p:nvPr/>
          </p:nvSpPr>
          <p:spPr>
            <a:xfrm>
              <a:off x="5076080" y="2065970"/>
              <a:ext cx="216000" cy="261610"/>
            </a:xfrm>
            <a:prstGeom prst="rect">
              <a:avLst/>
            </a:prstGeom>
            <a:solidFill>
              <a:schemeClr val="bg1"/>
            </a:solidFill>
          </p:spPr>
          <p:txBody>
            <a:bodyPr wrap="none" rtlCol="0">
              <a:spAutoFit/>
            </a:bodyPr>
            <a:lstStyle/>
            <a:p>
              <a:pPr algn="ctr"/>
              <a:r>
                <a:rPr lang="fr-FR" sz="1100" b="1" dirty="0" err="1" smtClean="0"/>
                <a:t>T</a:t>
              </a:r>
              <a:endParaRPr lang="fr-FR" sz="1100" b="1" dirty="0"/>
            </a:p>
          </p:txBody>
        </p:sp>
        <p:sp>
          <p:nvSpPr>
            <p:cNvPr id="8" name="ZoneTexte 7"/>
            <p:cNvSpPr txBox="1">
              <a:spLocks/>
            </p:cNvSpPr>
            <p:nvPr/>
          </p:nvSpPr>
          <p:spPr>
            <a:xfrm>
              <a:off x="5076080" y="2420888"/>
              <a:ext cx="216000" cy="261610"/>
            </a:xfrm>
            <a:prstGeom prst="rect">
              <a:avLst/>
            </a:prstGeom>
            <a:solidFill>
              <a:schemeClr val="bg1"/>
            </a:solidFill>
          </p:spPr>
          <p:txBody>
            <a:bodyPr wrap="none" rtlCol="0">
              <a:spAutoFit/>
            </a:bodyPr>
            <a:lstStyle/>
            <a:p>
              <a:pPr algn="ctr"/>
              <a:r>
                <a:rPr lang="fr-FR" sz="1100" b="1" dirty="0" err="1"/>
                <a:t>G</a:t>
              </a:r>
              <a:endParaRPr lang="fr-FR" sz="1100" b="1" dirty="0"/>
            </a:p>
          </p:txBody>
        </p:sp>
        <p:sp>
          <p:nvSpPr>
            <p:cNvPr id="10" name="ZoneTexte 9"/>
            <p:cNvSpPr txBox="1">
              <a:spLocks/>
            </p:cNvSpPr>
            <p:nvPr/>
          </p:nvSpPr>
          <p:spPr>
            <a:xfrm>
              <a:off x="5004048" y="5327630"/>
              <a:ext cx="216000" cy="261610"/>
            </a:xfrm>
            <a:prstGeom prst="rect">
              <a:avLst/>
            </a:prstGeom>
            <a:solidFill>
              <a:schemeClr val="bg1"/>
            </a:solidFill>
          </p:spPr>
          <p:txBody>
            <a:bodyPr wrap="none" rtlCol="0">
              <a:spAutoFit/>
            </a:bodyPr>
            <a:lstStyle/>
            <a:p>
              <a:pPr algn="ctr"/>
              <a:r>
                <a:rPr lang="fr-FR" sz="1100" b="1" dirty="0" err="1" smtClean="0"/>
                <a:t>T</a:t>
              </a:r>
              <a:endParaRPr lang="fr-FR" sz="1100" b="1" dirty="0"/>
            </a:p>
          </p:txBody>
        </p:sp>
        <p:sp>
          <p:nvSpPr>
            <p:cNvPr id="11" name="ZoneTexte 10"/>
            <p:cNvSpPr txBox="1">
              <a:spLocks/>
            </p:cNvSpPr>
            <p:nvPr/>
          </p:nvSpPr>
          <p:spPr>
            <a:xfrm>
              <a:off x="5004048" y="5543654"/>
              <a:ext cx="216000" cy="261610"/>
            </a:xfrm>
            <a:prstGeom prst="rect">
              <a:avLst/>
            </a:prstGeom>
            <a:solidFill>
              <a:schemeClr val="bg1"/>
            </a:solidFill>
          </p:spPr>
          <p:txBody>
            <a:bodyPr wrap="none" rtlCol="0">
              <a:spAutoFit/>
            </a:bodyPr>
            <a:lstStyle/>
            <a:p>
              <a:pPr algn="ctr"/>
              <a:r>
                <a:rPr lang="fr-FR" sz="1100" b="1" dirty="0" err="1"/>
                <a:t>G</a:t>
              </a:r>
              <a:endParaRPr lang="fr-FR" sz="1100" b="1" dirty="0"/>
            </a:p>
          </p:txBody>
        </p:sp>
        <p:sp>
          <p:nvSpPr>
            <p:cNvPr id="12" name="ZoneTexte 11"/>
            <p:cNvSpPr txBox="1">
              <a:spLocks/>
            </p:cNvSpPr>
            <p:nvPr/>
          </p:nvSpPr>
          <p:spPr>
            <a:xfrm>
              <a:off x="5220072" y="4031486"/>
              <a:ext cx="216000" cy="261610"/>
            </a:xfrm>
            <a:prstGeom prst="rect">
              <a:avLst/>
            </a:prstGeom>
            <a:solidFill>
              <a:schemeClr val="bg1"/>
            </a:solidFill>
          </p:spPr>
          <p:txBody>
            <a:bodyPr wrap="none" rtlCol="0">
              <a:spAutoFit/>
            </a:bodyPr>
            <a:lstStyle/>
            <a:p>
              <a:pPr algn="ctr"/>
              <a:r>
                <a:rPr lang="fr-FR" sz="1100" b="1" dirty="0" err="1" smtClean="0"/>
                <a:t>T</a:t>
              </a:r>
              <a:endParaRPr lang="fr-FR" sz="1100" b="1" dirty="0"/>
            </a:p>
          </p:txBody>
        </p:sp>
        <p:sp>
          <p:nvSpPr>
            <p:cNvPr id="13" name="ZoneTexte 12"/>
            <p:cNvSpPr txBox="1">
              <a:spLocks/>
            </p:cNvSpPr>
            <p:nvPr/>
          </p:nvSpPr>
          <p:spPr>
            <a:xfrm>
              <a:off x="5220072" y="4679558"/>
              <a:ext cx="216000" cy="261610"/>
            </a:xfrm>
            <a:prstGeom prst="rect">
              <a:avLst/>
            </a:prstGeom>
            <a:solidFill>
              <a:schemeClr val="bg1"/>
            </a:solidFill>
          </p:spPr>
          <p:txBody>
            <a:bodyPr wrap="none" rtlCol="0">
              <a:spAutoFit/>
            </a:bodyPr>
            <a:lstStyle/>
            <a:p>
              <a:pPr algn="ctr"/>
              <a:r>
                <a:rPr lang="fr-FR" sz="1100" b="1" dirty="0" err="1"/>
                <a:t>G</a:t>
              </a:r>
              <a:endParaRPr lang="fr-FR" sz="1100" b="1" dirty="0"/>
            </a:p>
          </p:txBody>
        </p:sp>
      </p:grpSp>
    </p:spTree>
    <p:extLst>
      <p:ext uri="{BB962C8B-B14F-4D97-AF65-F5344CB8AC3E}">
        <p14:creationId xmlns:p14="http://schemas.microsoft.com/office/powerpoint/2010/main" val="21447853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0" y="-52784"/>
            <a:ext cx="9144000" cy="719999"/>
          </a:xfrm>
          <a:prstGeom prst="rect">
            <a:avLst/>
          </a:prstGeom>
          <a:solidFill>
            <a:schemeClr val="bg1">
              <a:lumMod val="85000"/>
            </a:schemeClr>
          </a:solid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ctr">
              <a:buNone/>
            </a:pPr>
            <a:endParaRPr lang="fr-FR" sz="1800" dirty="0">
              <a:solidFill>
                <a:srgbClr val="110AFF"/>
              </a:solidFill>
            </a:endParaRPr>
          </a:p>
        </p:txBody>
      </p:sp>
      <p:sp>
        <p:nvSpPr>
          <p:cNvPr id="11" name="ZoneTexte 10"/>
          <p:cNvSpPr txBox="1"/>
          <p:nvPr/>
        </p:nvSpPr>
        <p:spPr>
          <a:xfrm>
            <a:off x="2369869" y="116632"/>
            <a:ext cx="4596341" cy="400110"/>
          </a:xfrm>
          <a:prstGeom prst="rect">
            <a:avLst/>
          </a:prstGeom>
          <a:noFill/>
        </p:spPr>
        <p:txBody>
          <a:bodyPr wrap="none" rtlCol="0">
            <a:spAutoFit/>
          </a:bodyPr>
          <a:lstStyle/>
          <a:p>
            <a:pPr algn="ctr"/>
            <a:r>
              <a:rPr lang="fr-FR" sz="2000" dirty="0">
                <a:solidFill>
                  <a:srgbClr val="110AFF"/>
                </a:solidFill>
                <a:latin typeface="Avenir Book"/>
                <a:cs typeface="Avenir Book"/>
              </a:rPr>
              <a:t>LONG</a:t>
            </a:r>
            <a:r>
              <a:rPr lang="fr-FR" sz="2000" dirty="0" smtClean="0">
                <a:solidFill>
                  <a:srgbClr val="110AFF"/>
                </a:solidFill>
                <a:latin typeface="Avenir Book"/>
                <a:cs typeface="Avenir Book"/>
              </a:rPr>
              <a:t>-READS VERSUS SHORT-READS</a:t>
            </a:r>
            <a:endParaRPr lang="fr-FR" sz="2000" dirty="0">
              <a:solidFill>
                <a:srgbClr val="110AFF"/>
              </a:solidFill>
              <a:latin typeface="Avenir Book"/>
              <a:cs typeface="Avenir Book"/>
            </a:endParaRPr>
          </a:p>
        </p:txBody>
      </p:sp>
      <p:sp>
        <p:nvSpPr>
          <p:cNvPr id="2" name="Rectangle 1"/>
          <p:cNvSpPr/>
          <p:nvPr/>
        </p:nvSpPr>
        <p:spPr>
          <a:xfrm>
            <a:off x="2915816" y="1084674"/>
            <a:ext cx="3594004" cy="400110"/>
          </a:xfrm>
          <a:prstGeom prst="rect">
            <a:avLst/>
          </a:prstGeom>
        </p:spPr>
        <p:txBody>
          <a:bodyPr wrap="none">
            <a:spAutoFit/>
          </a:bodyPr>
          <a:lstStyle/>
          <a:p>
            <a:r>
              <a:rPr lang="fr-FR" sz="2000">
                <a:latin typeface="Avenir Book"/>
                <a:cs typeface="Avenir Book"/>
              </a:rPr>
              <a:t>Detection of splicing isoforms</a:t>
            </a:r>
            <a:endParaRPr lang="fr-FR" sz="2000"/>
          </a:p>
        </p:txBody>
      </p:sp>
      <p:grpSp>
        <p:nvGrpSpPr>
          <p:cNvPr id="9" name="Grouper 8"/>
          <p:cNvGrpSpPr/>
          <p:nvPr/>
        </p:nvGrpSpPr>
        <p:grpSpPr>
          <a:xfrm>
            <a:off x="1475656" y="1753602"/>
            <a:ext cx="5330836" cy="3187566"/>
            <a:chOff x="1809750" y="1576916"/>
            <a:chExt cx="4743450" cy="2849699"/>
          </a:xfrm>
        </p:grpSpPr>
        <p:pic>
          <p:nvPicPr>
            <p:cNvPr id="4" name="Image 3"/>
            <p:cNvPicPr>
              <a:picLocks noChangeAspect="1"/>
            </p:cNvPicPr>
            <p:nvPr/>
          </p:nvPicPr>
          <p:blipFill rotWithShape="1">
            <a:blip r:embed="rId2"/>
            <a:srcRect b="32176"/>
            <a:stretch/>
          </p:blipFill>
          <p:spPr>
            <a:xfrm>
              <a:off x="2014664" y="1576916"/>
              <a:ext cx="4538536" cy="2849699"/>
            </a:xfrm>
            <a:prstGeom prst="rect">
              <a:avLst/>
            </a:prstGeom>
          </p:spPr>
        </p:pic>
        <p:sp>
          <p:nvSpPr>
            <p:cNvPr id="8" name="Rectangle 7"/>
            <p:cNvSpPr/>
            <p:nvPr/>
          </p:nvSpPr>
          <p:spPr>
            <a:xfrm>
              <a:off x="1809750" y="1576916"/>
              <a:ext cx="624417" cy="39158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grpSp>
      <p:sp>
        <p:nvSpPr>
          <p:cNvPr id="3" name="Rectangle 2"/>
          <p:cNvSpPr/>
          <p:nvPr/>
        </p:nvSpPr>
        <p:spPr bwMode="auto">
          <a:xfrm>
            <a:off x="5919832" y="2852936"/>
            <a:ext cx="792088" cy="36004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7" name="Rectangle 6"/>
          <p:cNvSpPr/>
          <p:nvPr/>
        </p:nvSpPr>
        <p:spPr bwMode="auto">
          <a:xfrm>
            <a:off x="6012160" y="6072976"/>
            <a:ext cx="684056" cy="72008"/>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19" name="Rectangle 18"/>
          <p:cNvSpPr/>
          <p:nvPr/>
        </p:nvSpPr>
        <p:spPr>
          <a:xfrm>
            <a:off x="1628056" y="1906002"/>
            <a:ext cx="701739" cy="438011"/>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7" name="Rectangle 16"/>
          <p:cNvSpPr/>
          <p:nvPr/>
        </p:nvSpPr>
        <p:spPr bwMode="auto">
          <a:xfrm>
            <a:off x="6072232" y="3005336"/>
            <a:ext cx="792088" cy="36004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14" name="Image 13"/>
          <p:cNvPicPr>
            <a:picLocks noChangeAspect="1"/>
          </p:cNvPicPr>
          <p:nvPr/>
        </p:nvPicPr>
        <p:blipFill rotWithShape="1">
          <a:blip r:embed="rId2"/>
          <a:srcRect t="82968"/>
          <a:stretch/>
        </p:blipFill>
        <p:spPr>
          <a:xfrm>
            <a:off x="1734859" y="4964152"/>
            <a:ext cx="5100547" cy="800472"/>
          </a:xfrm>
          <a:prstGeom prst="rect">
            <a:avLst/>
          </a:prstGeom>
        </p:spPr>
      </p:pic>
    </p:spTree>
    <p:extLst>
      <p:ext uri="{BB962C8B-B14F-4D97-AF65-F5344CB8AC3E}">
        <p14:creationId xmlns:p14="http://schemas.microsoft.com/office/powerpoint/2010/main" val="21189043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11"/>
          <p:cNvSpPr>
            <a:spLocks noChangeArrowheads="1"/>
          </p:cNvSpPr>
          <p:nvPr/>
        </p:nvSpPr>
        <p:spPr bwMode="auto">
          <a:xfrm>
            <a:off x="1399" y="9921"/>
            <a:ext cx="9144001" cy="6875463"/>
          </a:xfrm>
          <a:prstGeom prst="rect">
            <a:avLst/>
          </a:prstGeom>
          <a:solidFill>
            <a:schemeClr val="tx1"/>
          </a:solidFill>
          <a:ln w="9525">
            <a:solidFill>
              <a:schemeClr val="tx1"/>
            </a:solidFill>
            <a:round/>
            <a:headEnd/>
            <a:tailEnd/>
          </a:ln>
        </p:spPr>
        <p:txBody>
          <a:bodyPr/>
          <a:lstStyle/>
          <a:p>
            <a:endParaRPr lang="fr-FR"/>
          </a:p>
        </p:txBody>
      </p:sp>
      <p:pic>
        <p:nvPicPr>
          <p:cNvPr id="94210" name="Image 4"/>
          <p:cNvPicPr>
            <a:picLocks noChangeAspect="1"/>
          </p:cNvPicPr>
          <p:nvPr/>
        </p:nvPicPr>
        <p:blipFill>
          <a:blip r:embed="rId3">
            <a:extLst>
              <a:ext uri="{28A0092B-C50C-407E-A947-70E740481C1C}">
                <a14:useLocalDpi xmlns:a14="http://schemas.microsoft.com/office/drawing/2010/main" val="0"/>
              </a:ext>
            </a:extLst>
          </a:blip>
          <a:srcRect l="56319" t="13065" b="23830"/>
          <a:stretch>
            <a:fillRect/>
          </a:stretch>
        </p:blipFill>
        <p:spPr bwMode="auto">
          <a:xfrm>
            <a:off x="5148263" y="1700213"/>
            <a:ext cx="3036887" cy="3313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4211" name="ZoneTexte 7"/>
          <p:cNvSpPr txBox="1">
            <a:spLocks noChangeArrowheads="1"/>
          </p:cNvSpPr>
          <p:nvPr/>
        </p:nvSpPr>
        <p:spPr bwMode="auto">
          <a:xfrm>
            <a:off x="5508625" y="5208048"/>
            <a:ext cx="2416046" cy="11695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fr-FR" sz="1400" u="sng">
                <a:solidFill>
                  <a:srgbClr val="FFFF00"/>
                </a:solidFill>
                <a:latin typeface="Avenir Book"/>
                <a:cs typeface="Avenir Book"/>
              </a:rPr>
              <a:t>MinION - Oxford Nanopore</a:t>
            </a:r>
          </a:p>
          <a:p>
            <a:r>
              <a:rPr lang="fr-FR" sz="1400">
                <a:solidFill>
                  <a:srgbClr val="FFFF00"/>
                </a:solidFill>
                <a:latin typeface="Avenir Book"/>
                <a:cs typeface="Avenir Book"/>
              </a:rPr>
              <a:t>Single molecules</a:t>
            </a:r>
          </a:p>
          <a:p>
            <a:r>
              <a:rPr lang="fr-FR" sz="1400">
                <a:solidFill>
                  <a:srgbClr val="FFFF00"/>
                </a:solidFill>
                <a:latin typeface="Avenir Book"/>
                <a:cs typeface="Avenir Book"/>
              </a:rPr>
              <a:t>&gt; 200 000 bp long</a:t>
            </a:r>
          </a:p>
          <a:p>
            <a:r>
              <a:rPr lang="fr-FR" sz="1400">
                <a:solidFill>
                  <a:srgbClr val="FFFF00"/>
                </a:solidFill>
                <a:latin typeface="Avenir Book"/>
                <a:cs typeface="Avenir Book"/>
              </a:rPr>
              <a:t>Error rate ≈ 10-15 %</a:t>
            </a:r>
          </a:p>
          <a:p>
            <a:r>
              <a:rPr lang="fr-FR" sz="1400">
                <a:solidFill>
                  <a:srgbClr val="FFFF00"/>
                </a:solidFill>
                <a:latin typeface="Avenir Book"/>
                <a:cs typeface="Avenir Book"/>
              </a:rPr>
              <a:t>Compensated by coverage</a:t>
            </a:r>
          </a:p>
        </p:txBody>
      </p:sp>
      <p:sp>
        <p:nvSpPr>
          <p:cNvPr id="94212" name="ZoneTexte 9"/>
          <p:cNvSpPr txBox="1">
            <a:spLocks noChangeArrowheads="1"/>
          </p:cNvSpPr>
          <p:nvPr/>
        </p:nvSpPr>
        <p:spPr bwMode="auto">
          <a:xfrm>
            <a:off x="2755838" y="260350"/>
            <a:ext cx="3595812" cy="95410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fr-FR" sz="2800">
                <a:solidFill>
                  <a:srgbClr val="FFFF00"/>
                </a:solidFill>
                <a:latin typeface="Avenir Book"/>
                <a:cs typeface="Avenir Book"/>
              </a:rPr>
              <a:t>The 3rd generation</a:t>
            </a:r>
          </a:p>
          <a:p>
            <a:pPr algn="ctr"/>
            <a:r>
              <a:rPr lang="fr-FR" sz="2800">
                <a:solidFill>
                  <a:srgbClr val="FFFF00"/>
                </a:solidFill>
                <a:latin typeface="Avenir Book"/>
                <a:cs typeface="Avenir Book"/>
              </a:rPr>
              <a:t>winning technologies</a:t>
            </a:r>
          </a:p>
        </p:txBody>
      </p:sp>
      <p:sp>
        <p:nvSpPr>
          <p:cNvPr id="94214" name="ZoneTexte 8"/>
          <p:cNvSpPr txBox="1">
            <a:spLocks noChangeArrowheads="1"/>
          </p:cNvSpPr>
          <p:nvPr/>
        </p:nvSpPr>
        <p:spPr bwMode="auto">
          <a:xfrm>
            <a:off x="1101553" y="5220841"/>
            <a:ext cx="2800767" cy="11695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fr-FR" sz="1400" u="sng">
                <a:solidFill>
                  <a:srgbClr val="FFFF00"/>
                </a:solidFill>
                <a:latin typeface="Avenir Book"/>
                <a:cs typeface="Avenir Book"/>
              </a:rPr>
              <a:t>Sequel - Pacific Biosciences</a:t>
            </a:r>
            <a:r>
              <a:rPr lang="fr-FR" sz="1400" u="sng">
                <a:latin typeface="Avenir Book"/>
                <a:cs typeface="Avenir Book"/>
              </a:rPr>
              <a:t> </a:t>
            </a:r>
          </a:p>
          <a:p>
            <a:r>
              <a:rPr lang="fr-FR" sz="1400">
                <a:solidFill>
                  <a:srgbClr val="FFFF00"/>
                </a:solidFill>
                <a:latin typeface="Avenir Book"/>
                <a:cs typeface="Avenir Book"/>
              </a:rPr>
              <a:t>Single molecules</a:t>
            </a:r>
          </a:p>
          <a:p>
            <a:r>
              <a:rPr lang="fr-FR" sz="1400">
                <a:solidFill>
                  <a:srgbClr val="FFFF00"/>
                </a:solidFill>
                <a:latin typeface="Avenir Book"/>
                <a:cs typeface="Avenir Book"/>
              </a:rPr>
              <a:t>Up to 80,000 bp long</a:t>
            </a:r>
          </a:p>
          <a:p>
            <a:r>
              <a:rPr lang="fr-FR" sz="1400">
                <a:solidFill>
                  <a:srgbClr val="FFFF00"/>
                </a:solidFill>
                <a:latin typeface="Avenir Book"/>
                <a:cs typeface="Avenir Book"/>
              </a:rPr>
              <a:t>Error rate ≈ 10-15 % - CCS: &lt;1%</a:t>
            </a:r>
          </a:p>
          <a:p>
            <a:r>
              <a:rPr lang="fr-FR" sz="1400">
                <a:solidFill>
                  <a:srgbClr val="FFFF00"/>
                </a:solidFill>
                <a:latin typeface="Avenir Book"/>
                <a:cs typeface="Avenir Book"/>
              </a:rPr>
              <a:t>Compensated by coverage</a:t>
            </a:r>
          </a:p>
        </p:txBody>
      </p:sp>
      <p:sp>
        <p:nvSpPr>
          <p:cNvPr id="2" name="Espace réservé du pied de page 1"/>
          <p:cNvSpPr>
            <a:spLocks noGrp="1"/>
          </p:cNvSpPr>
          <p:nvPr>
            <p:ph type="ftr" sz="quarter" idx="11"/>
          </p:nvPr>
        </p:nvSpPr>
        <p:spPr/>
        <p:txBody>
          <a:bodyPr/>
          <a:lstStyle/>
          <a:p>
            <a:r>
              <a:rPr lang="fr-FR"/>
              <a:t>Redox-omic Technologies</a:t>
            </a:r>
          </a:p>
        </p:txBody>
      </p:sp>
      <p:sp>
        <p:nvSpPr>
          <p:cNvPr id="3" name="Espace réservé du numéro de diapositive 2"/>
          <p:cNvSpPr>
            <a:spLocks noGrp="1"/>
          </p:cNvSpPr>
          <p:nvPr>
            <p:ph type="sldNum" sz="quarter" idx="12"/>
          </p:nvPr>
        </p:nvSpPr>
        <p:spPr/>
        <p:txBody>
          <a:bodyPr/>
          <a:lstStyle/>
          <a:p>
            <a:fld id="{6E8616F7-6050-2347-BDFF-B4E2430C00A3}" type="slidenum">
              <a:rPr lang="fr-FR"/>
              <a:t>19</a:t>
            </a:fld>
            <a:endParaRPr lang="fr-FR"/>
          </a:p>
        </p:txBody>
      </p:sp>
      <p:sp>
        <p:nvSpPr>
          <p:cNvPr id="4" name="Espace réservé de la date 3"/>
          <p:cNvSpPr>
            <a:spLocks noGrp="1"/>
          </p:cNvSpPr>
          <p:nvPr>
            <p:ph type="dt" sz="half" idx="10"/>
          </p:nvPr>
        </p:nvSpPr>
        <p:spPr/>
        <p:txBody>
          <a:bodyPr/>
          <a:lstStyle/>
          <a:p>
            <a:r>
              <a:rPr lang="fr-FR"/>
              <a:t>17/09/2018</a:t>
            </a:r>
          </a:p>
        </p:txBody>
      </p:sp>
      <p:pic>
        <p:nvPicPr>
          <p:cNvPr id="11" name="Image 10"/>
          <p:cNvPicPr>
            <a:picLocks noChangeAspect="1"/>
          </p:cNvPicPr>
          <p:nvPr/>
        </p:nvPicPr>
        <p:blipFill>
          <a:blip r:embed="rId4"/>
          <a:stretch>
            <a:fillRect/>
          </a:stretch>
        </p:blipFill>
        <p:spPr>
          <a:xfrm>
            <a:off x="611560" y="1628800"/>
            <a:ext cx="3539937" cy="3479937"/>
          </a:xfrm>
          <a:prstGeom prst="rect">
            <a:avLst/>
          </a:prstGeom>
        </p:spPr>
      </p:pic>
    </p:spTree>
    <p:extLst>
      <p:ext uri="{BB962C8B-B14F-4D97-AF65-F5344CB8AC3E}">
        <p14:creationId xmlns:p14="http://schemas.microsoft.com/office/powerpoint/2010/main" val="27581290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p:cNvSpPr txBox="1"/>
          <p:nvPr/>
        </p:nvSpPr>
        <p:spPr>
          <a:xfrm>
            <a:off x="2483768" y="332656"/>
            <a:ext cx="4303145" cy="430887"/>
          </a:xfrm>
          <a:prstGeom prst="rect">
            <a:avLst/>
          </a:prstGeom>
          <a:noFill/>
        </p:spPr>
        <p:txBody>
          <a:bodyPr wrap="none" rtlCol="0">
            <a:spAutoFit/>
          </a:bodyPr>
          <a:lstStyle/>
          <a:p>
            <a:r>
              <a:rPr lang="fr-FR" sz="2200">
                <a:latin typeface="Avenir Book"/>
                <a:cs typeface="Avenir Book"/>
              </a:rPr>
              <a:t>4 channel vs 2 channel detection</a:t>
            </a:r>
          </a:p>
        </p:txBody>
      </p:sp>
      <p:sp>
        <p:nvSpPr>
          <p:cNvPr id="4" name="ZoneTexte 3"/>
          <p:cNvSpPr txBox="1"/>
          <p:nvPr/>
        </p:nvSpPr>
        <p:spPr>
          <a:xfrm>
            <a:off x="1259632" y="1124744"/>
            <a:ext cx="6588224" cy="523220"/>
          </a:xfrm>
          <a:prstGeom prst="rect">
            <a:avLst/>
          </a:prstGeom>
          <a:noFill/>
        </p:spPr>
        <p:txBody>
          <a:bodyPr wrap="square" rtlCol="0">
            <a:spAutoFit/>
          </a:bodyPr>
          <a:lstStyle/>
          <a:p>
            <a:pPr algn="ctr"/>
            <a:r>
              <a:rPr lang="fr-FR" sz="1400">
                <a:latin typeface="Avenir Book"/>
                <a:cs typeface="Avenir Book"/>
              </a:rPr>
              <a:t>2 channel detection can cause sequencing errors due to phasing issues</a:t>
            </a:r>
          </a:p>
          <a:p>
            <a:pPr algn="ctr"/>
            <a:r>
              <a:rPr lang="fr-FR" sz="1400">
                <a:latin typeface="Avenir Book"/>
                <a:cs typeface="Avenir Book"/>
              </a:rPr>
              <a:t>and can cause  polyG tracts at the end of fragments </a:t>
            </a:r>
          </a:p>
        </p:txBody>
      </p:sp>
      <p:pic>
        <p:nvPicPr>
          <p:cNvPr id="5" name="Image 4"/>
          <p:cNvPicPr>
            <a:picLocks noChangeAspect="1"/>
          </p:cNvPicPr>
          <p:nvPr/>
        </p:nvPicPr>
        <p:blipFill>
          <a:blip r:embed="rId2"/>
          <a:stretch>
            <a:fillRect/>
          </a:stretch>
        </p:blipFill>
        <p:spPr>
          <a:xfrm>
            <a:off x="2051720" y="1988840"/>
            <a:ext cx="5093196" cy="3607361"/>
          </a:xfrm>
          <a:prstGeom prst="rect">
            <a:avLst/>
          </a:prstGeom>
        </p:spPr>
      </p:pic>
      <p:sp>
        <p:nvSpPr>
          <p:cNvPr id="7" name="ZoneTexte 6"/>
          <p:cNvSpPr txBox="1"/>
          <p:nvPr/>
        </p:nvSpPr>
        <p:spPr>
          <a:xfrm>
            <a:off x="2168325" y="5666028"/>
            <a:ext cx="2088232" cy="292388"/>
          </a:xfrm>
          <a:prstGeom prst="rect">
            <a:avLst/>
          </a:prstGeom>
          <a:noFill/>
          <a:ln>
            <a:solidFill>
              <a:srgbClr val="000000"/>
            </a:solidFill>
          </a:ln>
        </p:spPr>
        <p:txBody>
          <a:bodyPr wrap="square" rtlCol="0">
            <a:spAutoFit/>
          </a:bodyPr>
          <a:lstStyle/>
          <a:p>
            <a:pPr algn="ctr"/>
            <a:r>
              <a:rPr lang="fr-FR" sz="1300">
                <a:latin typeface="Avenir Book"/>
                <a:cs typeface="Avenir Book"/>
              </a:rPr>
              <a:t>MiSeq, HiSeq 4000 and X</a:t>
            </a:r>
          </a:p>
        </p:txBody>
      </p:sp>
      <p:sp>
        <p:nvSpPr>
          <p:cNvPr id="8" name="ZoneTexte 7"/>
          <p:cNvSpPr txBox="1"/>
          <p:nvPr/>
        </p:nvSpPr>
        <p:spPr>
          <a:xfrm>
            <a:off x="4662282" y="5661248"/>
            <a:ext cx="2304256" cy="292388"/>
          </a:xfrm>
          <a:prstGeom prst="rect">
            <a:avLst/>
          </a:prstGeom>
          <a:noFill/>
          <a:ln>
            <a:solidFill>
              <a:schemeClr val="tx1"/>
            </a:solidFill>
          </a:ln>
        </p:spPr>
        <p:txBody>
          <a:bodyPr wrap="square" rtlCol="0">
            <a:spAutoFit/>
          </a:bodyPr>
          <a:lstStyle/>
          <a:p>
            <a:pPr algn="ctr"/>
            <a:r>
              <a:rPr lang="fr-FR" sz="1300">
                <a:latin typeface="Avenir Book"/>
                <a:cs typeface="Avenir Book"/>
              </a:rPr>
              <a:t>MiniSeq, NextSeq, NovaSeq</a:t>
            </a:r>
          </a:p>
        </p:txBody>
      </p:sp>
    </p:spTree>
    <p:extLst>
      <p:ext uri="{BB962C8B-B14F-4D97-AF65-F5344CB8AC3E}">
        <p14:creationId xmlns:p14="http://schemas.microsoft.com/office/powerpoint/2010/main" val="372733321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512"/>
          </a:xfrm>
          <a:prstGeom prst="rect">
            <a:avLst/>
          </a:prstGeom>
          <a:solidFill>
            <a:schemeClr val="bg1">
              <a:lumMod val="85000"/>
            </a:schemeClr>
          </a:solidFill>
          <a:ln w="9525" cap="flat" cmpd="sng" algn="ctr">
            <a:solidFill>
              <a:srgbClr val="FFFFFF"/>
            </a:solidFill>
            <a:prstDash val="solid"/>
            <a:round/>
            <a:headEnd type="none" w="med" len="med"/>
            <a:tailEnd type="none" w="med" len="med"/>
          </a:ln>
          <a:effectLst/>
          <a:extLst/>
        </p:spPr>
        <p:txBody>
          <a:bodyPr lIns="82945" tIns="41473" rIns="82945" bIns="41473"/>
          <a:lstStyle/>
          <a:p>
            <a:pPr>
              <a:defRPr/>
            </a:pPr>
            <a:endParaRPr lang="fr-FR">
              <a:latin typeface="Avenir Light"/>
              <a:cs typeface="Avenir Light"/>
            </a:endParaRPr>
          </a:p>
        </p:txBody>
      </p:sp>
      <p:sp>
        <p:nvSpPr>
          <p:cNvPr id="4" name="Rectangle 3"/>
          <p:cNvSpPr/>
          <p:nvPr/>
        </p:nvSpPr>
        <p:spPr>
          <a:xfrm>
            <a:off x="2843808" y="951111"/>
            <a:ext cx="3275855" cy="400110"/>
          </a:xfrm>
          <a:prstGeom prst="rect">
            <a:avLst/>
          </a:prstGeom>
          <a:noFill/>
        </p:spPr>
        <p:txBody>
          <a:bodyPr wrap="square">
            <a:spAutoFit/>
          </a:bodyPr>
          <a:lstStyle/>
          <a:p>
            <a:pPr algn="ctr">
              <a:defRPr/>
            </a:pPr>
            <a:r>
              <a:rPr lang="fr-FR" sz="2000" dirty="0" err="1">
                <a:solidFill>
                  <a:srgbClr val="000000"/>
                </a:solidFill>
                <a:latin typeface="Avenir Book"/>
                <a:cs typeface="Avenir Book"/>
              </a:rPr>
              <a:t>P</a:t>
            </a:r>
            <a:r>
              <a:rPr lang="fr-FR" sz="2000" dirty="0" err="1" smtClean="0">
                <a:solidFill>
                  <a:srgbClr val="000000"/>
                </a:solidFill>
                <a:latin typeface="Avenir Book"/>
                <a:cs typeface="Avenir Book"/>
              </a:rPr>
              <a:t>acBio</a:t>
            </a:r>
            <a:r>
              <a:rPr lang="fr-FR" sz="2000" dirty="0" smtClean="0">
                <a:solidFill>
                  <a:srgbClr val="000000"/>
                </a:solidFill>
                <a:latin typeface="Avenir Book"/>
                <a:cs typeface="Avenir Book"/>
              </a:rPr>
              <a:t> DNA-seq library</a:t>
            </a:r>
            <a:endParaRPr lang="fr-FR" sz="2000" dirty="0">
              <a:solidFill>
                <a:srgbClr val="000000"/>
              </a:solidFill>
              <a:latin typeface="Avenir Book"/>
              <a:cs typeface="Avenir Book"/>
            </a:endParaRPr>
          </a:p>
        </p:txBody>
      </p:sp>
      <p:pic>
        <p:nvPicPr>
          <p:cNvPr id="6" name="Image 5"/>
          <p:cNvPicPr>
            <a:picLocks noChangeAspect="1"/>
          </p:cNvPicPr>
          <p:nvPr/>
        </p:nvPicPr>
        <p:blipFill>
          <a:blip r:embed="rId2"/>
          <a:stretch>
            <a:fillRect/>
          </a:stretch>
        </p:blipFill>
        <p:spPr>
          <a:xfrm>
            <a:off x="1907703" y="1616124"/>
            <a:ext cx="5308223" cy="4837212"/>
          </a:xfrm>
          <a:prstGeom prst="rect">
            <a:avLst/>
          </a:prstGeom>
        </p:spPr>
      </p:pic>
      <p:sp>
        <p:nvSpPr>
          <p:cNvPr id="7" name="Rectangle 1"/>
          <p:cNvSpPr>
            <a:spLocks noChangeArrowheads="1"/>
          </p:cNvSpPr>
          <p:nvPr/>
        </p:nvSpPr>
        <p:spPr bwMode="auto">
          <a:xfrm>
            <a:off x="683568" y="116632"/>
            <a:ext cx="7924800"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r>
              <a:rPr lang="fr-FR" sz="2000">
                <a:solidFill>
                  <a:srgbClr val="110AFF"/>
                </a:solidFill>
                <a:latin typeface="Avenir Book"/>
                <a:cs typeface="Avenir Book"/>
              </a:rPr>
              <a:t>PacBio : Single Molecule Real Time (SMRT) sequencing</a:t>
            </a:r>
          </a:p>
        </p:txBody>
      </p:sp>
    </p:spTree>
    <p:extLst>
      <p:ext uri="{BB962C8B-B14F-4D97-AF65-F5344CB8AC3E}">
        <p14:creationId xmlns:p14="http://schemas.microsoft.com/office/powerpoint/2010/main" val="425234759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1"/>
          <p:cNvSpPr>
            <a:spLocks noChangeArrowheads="1"/>
          </p:cNvSpPr>
          <p:nvPr/>
        </p:nvSpPr>
        <p:spPr bwMode="auto">
          <a:xfrm>
            <a:off x="1876" y="9921"/>
            <a:ext cx="9144001" cy="6875463"/>
          </a:xfrm>
          <a:prstGeom prst="rect">
            <a:avLst/>
          </a:prstGeom>
          <a:solidFill>
            <a:schemeClr val="tx1"/>
          </a:solidFill>
          <a:ln w="9525">
            <a:solidFill>
              <a:schemeClr val="tx1"/>
            </a:solidFill>
            <a:round/>
            <a:headEnd/>
            <a:tailEnd/>
          </a:ln>
        </p:spPr>
        <p:txBody>
          <a:bodyPr/>
          <a:lstStyle/>
          <a:p>
            <a:endParaRPr lang="fr-FR"/>
          </a:p>
        </p:txBody>
      </p:sp>
      <p:pic>
        <p:nvPicPr>
          <p:cNvPr id="2" name="Image 1"/>
          <p:cNvPicPr>
            <a:picLocks noChangeAspect="1"/>
          </p:cNvPicPr>
          <p:nvPr/>
        </p:nvPicPr>
        <p:blipFill>
          <a:blip r:embed="rId2"/>
          <a:stretch>
            <a:fillRect/>
          </a:stretch>
        </p:blipFill>
        <p:spPr>
          <a:xfrm>
            <a:off x="1037704" y="658788"/>
            <a:ext cx="7020272" cy="3096923"/>
          </a:xfrm>
          <a:prstGeom prst="rect">
            <a:avLst/>
          </a:prstGeom>
        </p:spPr>
      </p:pic>
      <p:pic>
        <p:nvPicPr>
          <p:cNvPr id="6" name="Image 5"/>
          <p:cNvPicPr>
            <a:picLocks noChangeAspect="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p:blipFill>
        <p:spPr>
          <a:xfrm>
            <a:off x="1045840" y="3734352"/>
            <a:ext cx="7058744" cy="3123647"/>
          </a:xfrm>
          <a:prstGeom prst="rect">
            <a:avLst/>
          </a:prstGeom>
        </p:spPr>
      </p:pic>
      <p:sp>
        <p:nvSpPr>
          <p:cNvPr id="3" name="ZoneTexte 2"/>
          <p:cNvSpPr txBox="1"/>
          <p:nvPr/>
        </p:nvSpPr>
        <p:spPr>
          <a:xfrm>
            <a:off x="5076056" y="5117122"/>
            <a:ext cx="800219" cy="400110"/>
          </a:xfrm>
          <a:prstGeom prst="rect">
            <a:avLst/>
          </a:prstGeom>
          <a:noFill/>
        </p:spPr>
        <p:txBody>
          <a:bodyPr wrap="none" rtlCol="0">
            <a:spAutoFit/>
          </a:bodyPr>
          <a:lstStyle/>
          <a:p>
            <a:r>
              <a:rPr lang="fr-FR" sz="2000" dirty="0" smtClean="0">
                <a:solidFill>
                  <a:srgbClr val="FFFF00"/>
                </a:solidFill>
              </a:rPr>
              <a:t>ZMW</a:t>
            </a:r>
            <a:endParaRPr lang="fr-FR" sz="2000" dirty="0">
              <a:solidFill>
                <a:srgbClr val="FFFF00"/>
              </a:solidFill>
            </a:endParaRPr>
          </a:p>
        </p:txBody>
      </p:sp>
      <p:cxnSp>
        <p:nvCxnSpPr>
          <p:cNvPr id="8" name="Connecteur droit avec flèche 7"/>
          <p:cNvCxnSpPr/>
          <p:nvPr/>
        </p:nvCxnSpPr>
        <p:spPr bwMode="auto">
          <a:xfrm>
            <a:off x="5940152" y="5301208"/>
            <a:ext cx="792088" cy="0"/>
          </a:xfrm>
          <a:prstGeom prst="straightConnector1">
            <a:avLst/>
          </a:prstGeom>
          <a:solidFill>
            <a:schemeClr val="accent1"/>
          </a:solidFill>
          <a:ln w="28575" cap="flat" cmpd="sng" algn="ctr">
            <a:solidFill>
              <a:srgbClr val="FFFF00"/>
            </a:solidFill>
            <a:prstDash val="solid"/>
            <a:round/>
            <a:headEnd type="none" w="med" len="med"/>
            <a:tailEnd type="arrow"/>
          </a:ln>
          <a:effectLst/>
        </p:spPr>
      </p:cxnSp>
      <p:cxnSp>
        <p:nvCxnSpPr>
          <p:cNvPr id="10" name="Connecteur droit avec flèche 9"/>
          <p:cNvCxnSpPr/>
          <p:nvPr/>
        </p:nvCxnSpPr>
        <p:spPr bwMode="auto">
          <a:xfrm flipH="1" flipV="1">
            <a:off x="4716016" y="4797152"/>
            <a:ext cx="360040" cy="360040"/>
          </a:xfrm>
          <a:prstGeom prst="straightConnector1">
            <a:avLst/>
          </a:prstGeom>
          <a:solidFill>
            <a:schemeClr val="accent1"/>
          </a:solidFill>
          <a:ln w="28575" cap="flat" cmpd="sng" algn="ctr">
            <a:solidFill>
              <a:srgbClr val="FFFF00"/>
            </a:solidFill>
            <a:prstDash val="solid"/>
            <a:round/>
            <a:headEnd type="none" w="med" len="med"/>
            <a:tailEnd type="arrow"/>
          </a:ln>
          <a:effectLst/>
        </p:spPr>
      </p:cxnSp>
      <p:cxnSp>
        <p:nvCxnSpPr>
          <p:cNvPr id="14" name="Connecteur droit avec flèche 13"/>
          <p:cNvCxnSpPr/>
          <p:nvPr/>
        </p:nvCxnSpPr>
        <p:spPr bwMode="auto">
          <a:xfrm flipH="1">
            <a:off x="3275856" y="5445224"/>
            <a:ext cx="1728192" cy="576064"/>
          </a:xfrm>
          <a:prstGeom prst="straightConnector1">
            <a:avLst/>
          </a:prstGeom>
          <a:solidFill>
            <a:schemeClr val="accent1"/>
          </a:solidFill>
          <a:ln w="28575" cap="flat" cmpd="sng" algn="ctr">
            <a:solidFill>
              <a:srgbClr val="FFFF00"/>
            </a:solidFill>
            <a:prstDash val="solid"/>
            <a:round/>
            <a:headEnd type="none" w="med" len="med"/>
            <a:tailEnd type="arrow"/>
          </a:ln>
          <a:effectLst/>
        </p:spPr>
      </p:cxnSp>
      <p:pic>
        <p:nvPicPr>
          <p:cNvPr id="7" name="Image 6"/>
          <p:cNvPicPr>
            <a:picLocks noChangeAspect="1"/>
          </p:cNvPicPr>
          <p:nvPr/>
        </p:nvPicPr>
        <p:blipFill>
          <a:blip r:embed="rId5"/>
          <a:stretch>
            <a:fillRect/>
          </a:stretch>
        </p:blipFill>
        <p:spPr>
          <a:xfrm>
            <a:off x="3790990" y="5928072"/>
            <a:ext cx="4211994" cy="591690"/>
          </a:xfrm>
          <a:prstGeom prst="rect">
            <a:avLst/>
          </a:prstGeom>
        </p:spPr>
      </p:pic>
      <p:sp>
        <p:nvSpPr>
          <p:cNvPr id="11" name="Rectangle 10"/>
          <p:cNvSpPr/>
          <p:nvPr/>
        </p:nvSpPr>
        <p:spPr>
          <a:xfrm>
            <a:off x="2833668" y="158725"/>
            <a:ext cx="3384589" cy="461665"/>
          </a:xfrm>
          <a:prstGeom prst="rect">
            <a:avLst/>
          </a:prstGeom>
        </p:spPr>
        <p:txBody>
          <a:bodyPr wrap="none">
            <a:spAutoFit/>
          </a:bodyPr>
          <a:lstStyle/>
          <a:p>
            <a:pPr algn="ctr">
              <a:defRPr/>
            </a:pPr>
            <a:r>
              <a:rPr lang="fr-FR" cap="all" dirty="0">
                <a:solidFill>
                  <a:srgbClr val="110AFF"/>
                </a:solidFill>
                <a:latin typeface="Avenir Light"/>
                <a:ea typeface="ＭＳ Ｐゴシック" charset="-128"/>
                <a:cs typeface="Avenir Light"/>
              </a:rPr>
              <a:t>Pacific Biosciences</a:t>
            </a:r>
          </a:p>
        </p:txBody>
      </p:sp>
    </p:spTree>
    <p:extLst>
      <p:ext uri="{BB962C8B-B14F-4D97-AF65-F5344CB8AC3E}">
        <p14:creationId xmlns:p14="http://schemas.microsoft.com/office/powerpoint/2010/main" val="41257753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1"/>
          <p:cNvSpPr>
            <a:spLocks noChangeArrowheads="1"/>
          </p:cNvSpPr>
          <p:nvPr/>
        </p:nvSpPr>
        <p:spPr bwMode="auto">
          <a:xfrm>
            <a:off x="1876" y="-27384"/>
            <a:ext cx="9144001" cy="6875463"/>
          </a:xfrm>
          <a:prstGeom prst="rect">
            <a:avLst/>
          </a:prstGeom>
          <a:solidFill>
            <a:schemeClr val="tx1"/>
          </a:solidFill>
          <a:ln w="9525">
            <a:solidFill>
              <a:schemeClr val="tx1"/>
            </a:solidFill>
            <a:round/>
            <a:headEnd/>
            <a:tailEnd/>
          </a:ln>
        </p:spPr>
        <p:txBody>
          <a:bodyPr/>
          <a:lstStyle/>
          <a:p>
            <a:endParaRPr lang="fr-FR"/>
          </a:p>
        </p:txBody>
      </p:sp>
      <p:pic>
        <p:nvPicPr>
          <p:cNvPr id="2" name="Image 1"/>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tretch>
            <a:fillRect/>
          </a:stretch>
        </p:blipFill>
        <p:spPr>
          <a:xfrm>
            <a:off x="0" y="1320800"/>
            <a:ext cx="9144000" cy="4213987"/>
          </a:xfrm>
          <a:prstGeom prst="rect">
            <a:avLst/>
          </a:prstGeom>
        </p:spPr>
      </p:pic>
      <p:sp>
        <p:nvSpPr>
          <p:cNvPr id="6" name="Rectangle 5"/>
          <p:cNvSpPr/>
          <p:nvPr/>
        </p:nvSpPr>
        <p:spPr>
          <a:xfrm>
            <a:off x="2833668" y="158725"/>
            <a:ext cx="3384589" cy="461665"/>
          </a:xfrm>
          <a:prstGeom prst="rect">
            <a:avLst/>
          </a:prstGeom>
        </p:spPr>
        <p:txBody>
          <a:bodyPr wrap="none">
            <a:spAutoFit/>
          </a:bodyPr>
          <a:lstStyle/>
          <a:p>
            <a:pPr algn="ctr">
              <a:defRPr/>
            </a:pPr>
            <a:r>
              <a:rPr lang="fr-FR" cap="all" dirty="0">
                <a:solidFill>
                  <a:srgbClr val="110AFF"/>
                </a:solidFill>
                <a:latin typeface="Avenir Light"/>
                <a:ea typeface="ＭＳ Ｐゴシック" charset="-128"/>
                <a:cs typeface="Avenir Light"/>
              </a:rPr>
              <a:t>Pacific Biosciences</a:t>
            </a:r>
          </a:p>
        </p:txBody>
      </p:sp>
      <p:sp>
        <p:nvSpPr>
          <p:cNvPr id="3" name="Rectangle 2"/>
          <p:cNvSpPr/>
          <p:nvPr/>
        </p:nvSpPr>
        <p:spPr>
          <a:xfrm>
            <a:off x="4319464" y="1628800"/>
            <a:ext cx="4824536" cy="923330"/>
          </a:xfrm>
          <a:prstGeom prst="rect">
            <a:avLst/>
          </a:prstGeom>
        </p:spPr>
        <p:txBody>
          <a:bodyPr wrap="square">
            <a:spAutoFit/>
          </a:bodyPr>
          <a:lstStyle/>
          <a:p>
            <a:r>
              <a:rPr lang="fr-FR" sz="1800" dirty="0" smtClean="0">
                <a:solidFill>
                  <a:schemeClr val="bg1"/>
                </a:solidFill>
              </a:rPr>
              <a:t>ZMW : </a:t>
            </a:r>
            <a:r>
              <a:rPr lang="fr-FR" sz="1800" dirty="0" err="1" smtClean="0">
                <a:solidFill>
                  <a:schemeClr val="bg1"/>
                </a:solidFill>
              </a:rPr>
              <a:t>optical</a:t>
            </a:r>
            <a:r>
              <a:rPr lang="fr-FR" sz="1800" dirty="0" smtClean="0">
                <a:solidFill>
                  <a:schemeClr val="bg1"/>
                </a:solidFill>
              </a:rPr>
              <a:t> </a:t>
            </a:r>
            <a:r>
              <a:rPr lang="fr-FR" sz="1800" dirty="0">
                <a:solidFill>
                  <a:schemeClr val="bg1"/>
                </a:solidFill>
              </a:rPr>
              <a:t>waveguide </a:t>
            </a:r>
            <a:r>
              <a:rPr lang="fr-FR" sz="1800" dirty="0" err="1">
                <a:solidFill>
                  <a:schemeClr val="bg1"/>
                </a:solidFill>
              </a:rPr>
              <a:t>that</a:t>
            </a:r>
            <a:r>
              <a:rPr lang="fr-FR" sz="1800" dirty="0">
                <a:solidFill>
                  <a:schemeClr val="bg1"/>
                </a:solidFill>
              </a:rPr>
              <a:t> guides light </a:t>
            </a:r>
            <a:r>
              <a:rPr lang="fr-FR" sz="1800" dirty="0" err="1">
                <a:solidFill>
                  <a:schemeClr val="bg1"/>
                </a:solidFill>
              </a:rPr>
              <a:t>energy</a:t>
            </a:r>
            <a:r>
              <a:rPr lang="fr-FR" sz="1800" dirty="0">
                <a:solidFill>
                  <a:schemeClr val="bg1"/>
                </a:solidFill>
              </a:rPr>
              <a:t> </a:t>
            </a:r>
            <a:r>
              <a:rPr lang="fr-FR" sz="1800" dirty="0" err="1">
                <a:solidFill>
                  <a:schemeClr val="bg1"/>
                </a:solidFill>
              </a:rPr>
              <a:t>into</a:t>
            </a:r>
            <a:r>
              <a:rPr lang="fr-FR" sz="1800" dirty="0">
                <a:solidFill>
                  <a:schemeClr val="bg1"/>
                </a:solidFill>
              </a:rPr>
              <a:t> a volume </a:t>
            </a:r>
            <a:r>
              <a:rPr lang="fr-FR" sz="1800" dirty="0" err="1">
                <a:solidFill>
                  <a:schemeClr val="bg1"/>
                </a:solidFill>
              </a:rPr>
              <a:t>that</a:t>
            </a:r>
            <a:r>
              <a:rPr lang="fr-FR" sz="1800" dirty="0">
                <a:solidFill>
                  <a:schemeClr val="bg1"/>
                </a:solidFill>
              </a:rPr>
              <a:t> </a:t>
            </a:r>
            <a:r>
              <a:rPr lang="fr-FR" sz="1800" dirty="0" err="1">
                <a:solidFill>
                  <a:schemeClr val="bg1"/>
                </a:solidFill>
              </a:rPr>
              <a:t>is</a:t>
            </a:r>
            <a:r>
              <a:rPr lang="fr-FR" sz="1800" dirty="0">
                <a:solidFill>
                  <a:schemeClr val="bg1"/>
                </a:solidFill>
              </a:rPr>
              <a:t> </a:t>
            </a:r>
            <a:r>
              <a:rPr lang="fr-FR" sz="1800" dirty="0" err="1">
                <a:solidFill>
                  <a:schemeClr val="bg1"/>
                </a:solidFill>
              </a:rPr>
              <a:t>small</a:t>
            </a:r>
            <a:r>
              <a:rPr lang="fr-FR" sz="1800" dirty="0">
                <a:solidFill>
                  <a:schemeClr val="bg1"/>
                </a:solidFill>
              </a:rPr>
              <a:t> </a:t>
            </a:r>
            <a:r>
              <a:rPr lang="fr-FR" sz="1800" dirty="0" err="1" smtClean="0">
                <a:solidFill>
                  <a:schemeClr val="bg1"/>
                </a:solidFill>
              </a:rPr>
              <a:t>compared</a:t>
            </a:r>
            <a:r>
              <a:rPr lang="fr-FR" sz="1800" dirty="0" smtClean="0">
                <a:solidFill>
                  <a:schemeClr val="bg1"/>
                </a:solidFill>
              </a:rPr>
              <a:t> </a:t>
            </a:r>
            <a:r>
              <a:rPr lang="fr-FR" sz="1800" dirty="0">
                <a:solidFill>
                  <a:schemeClr val="bg1"/>
                </a:solidFill>
              </a:rPr>
              <a:t>to the wavelength of the </a:t>
            </a:r>
            <a:r>
              <a:rPr lang="fr-FR" sz="1800" dirty="0" smtClean="0">
                <a:solidFill>
                  <a:schemeClr val="bg1"/>
                </a:solidFill>
              </a:rPr>
              <a:t>light</a:t>
            </a:r>
            <a:endParaRPr lang="fr-FR" sz="1800" dirty="0">
              <a:solidFill>
                <a:schemeClr val="bg1"/>
              </a:solidFill>
            </a:endParaRPr>
          </a:p>
        </p:txBody>
      </p:sp>
    </p:spTree>
    <p:extLst>
      <p:ext uri="{BB962C8B-B14F-4D97-AF65-F5344CB8AC3E}">
        <p14:creationId xmlns:p14="http://schemas.microsoft.com/office/powerpoint/2010/main" val="2097496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0" y="0"/>
            <a:ext cx="9144000" cy="68580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3" name="Image 2"/>
          <p:cNvPicPr>
            <a:picLocks noChangeAspect="1"/>
          </p:cNvPicPr>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t="1517"/>
          <a:stretch/>
        </p:blipFill>
        <p:spPr>
          <a:xfrm>
            <a:off x="0" y="1333500"/>
            <a:ext cx="9144000" cy="4201676"/>
          </a:xfrm>
          <a:prstGeom prst="rect">
            <a:avLst/>
          </a:prstGeom>
        </p:spPr>
      </p:pic>
      <p:sp>
        <p:nvSpPr>
          <p:cNvPr id="5" name="Rectangle 4"/>
          <p:cNvSpPr/>
          <p:nvPr/>
        </p:nvSpPr>
        <p:spPr>
          <a:xfrm>
            <a:off x="2833668" y="158725"/>
            <a:ext cx="3384589" cy="461665"/>
          </a:xfrm>
          <a:prstGeom prst="rect">
            <a:avLst/>
          </a:prstGeom>
        </p:spPr>
        <p:txBody>
          <a:bodyPr wrap="none">
            <a:spAutoFit/>
          </a:bodyPr>
          <a:lstStyle/>
          <a:p>
            <a:pPr algn="ctr">
              <a:defRPr/>
            </a:pPr>
            <a:r>
              <a:rPr lang="fr-FR" cap="all" dirty="0">
                <a:solidFill>
                  <a:srgbClr val="110AFF"/>
                </a:solidFill>
                <a:latin typeface="Avenir Light"/>
                <a:ea typeface="ＭＳ Ｐゴシック" charset="-128"/>
                <a:cs typeface="Avenir Light"/>
              </a:rPr>
              <a:t>Pacific Biosciences</a:t>
            </a:r>
          </a:p>
        </p:txBody>
      </p:sp>
    </p:spTree>
    <p:extLst>
      <p:ext uri="{BB962C8B-B14F-4D97-AF65-F5344CB8AC3E}">
        <p14:creationId xmlns:p14="http://schemas.microsoft.com/office/powerpoint/2010/main" val="87789011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0" y="0"/>
            <a:ext cx="9144000" cy="68580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4" name="Image 3"/>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0" y="1282482"/>
            <a:ext cx="9144000" cy="4162742"/>
          </a:xfrm>
          <a:prstGeom prst="rect">
            <a:avLst/>
          </a:prstGeom>
        </p:spPr>
      </p:pic>
      <p:sp>
        <p:nvSpPr>
          <p:cNvPr id="5" name="Rectangle 4"/>
          <p:cNvSpPr/>
          <p:nvPr/>
        </p:nvSpPr>
        <p:spPr>
          <a:xfrm>
            <a:off x="2833668" y="158725"/>
            <a:ext cx="3384589" cy="461665"/>
          </a:xfrm>
          <a:prstGeom prst="rect">
            <a:avLst/>
          </a:prstGeom>
        </p:spPr>
        <p:txBody>
          <a:bodyPr wrap="none">
            <a:spAutoFit/>
          </a:bodyPr>
          <a:lstStyle/>
          <a:p>
            <a:pPr algn="ctr">
              <a:defRPr/>
            </a:pPr>
            <a:r>
              <a:rPr lang="fr-FR" cap="all" dirty="0">
                <a:solidFill>
                  <a:srgbClr val="110AFF"/>
                </a:solidFill>
                <a:latin typeface="Avenir Light"/>
                <a:ea typeface="ＭＳ Ｐゴシック" charset="-128"/>
                <a:cs typeface="Avenir Light"/>
              </a:rPr>
              <a:t>Pacific Biosciences</a:t>
            </a:r>
          </a:p>
        </p:txBody>
      </p:sp>
      <p:pic>
        <p:nvPicPr>
          <p:cNvPr id="6" name="Image 5"/>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20000" contrast="-20000"/>
                    </a14:imgEffect>
                  </a14:imgLayer>
                </a14:imgProps>
              </a:ext>
            </a:extLst>
          </a:blip>
          <a:srcRect l="49167" r="21806"/>
          <a:stretch/>
        </p:blipFill>
        <p:spPr>
          <a:xfrm>
            <a:off x="4495800" y="1281724"/>
            <a:ext cx="2654300" cy="4203865"/>
          </a:xfrm>
          <a:prstGeom prst="rect">
            <a:avLst/>
          </a:prstGeom>
        </p:spPr>
      </p:pic>
    </p:spTree>
    <p:extLst>
      <p:ext uri="{BB962C8B-B14F-4D97-AF65-F5344CB8AC3E}">
        <p14:creationId xmlns:p14="http://schemas.microsoft.com/office/powerpoint/2010/main" val="266998016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1"/>
          <p:cNvSpPr>
            <a:spLocks noChangeArrowheads="1"/>
          </p:cNvSpPr>
          <p:nvPr/>
        </p:nvSpPr>
        <p:spPr bwMode="auto">
          <a:xfrm>
            <a:off x="1876" y="-27384"/>
            <a:ext cx="9144001" cy="6875463"/>
          </a:xfrm>
          <a:prstGeom prst="rect">
            <a:avLst/>
          </a:prstGeom>
          <a:solidFill>
            <a:schemeClr val="tx1"/>
          </a:solidFill>
          <a:ln w="9525">
            <a:solidFill>
              <a:schemeClr val="tx1"/>
            </a:solidFill>
            <a:round/>
            <a:headEnd/>
            <a:tailEnd/>
          </a:ln>
        </p:spPr>
        <p:txBody>
          <a:bodyPr/>
          <a:lstStyle/>
          <a:p>
            <a:endParaRPr lang="fr-FR"/>
          </a:p>
        </p:txBody>
      </p:sp>
      <p:sp>
        <p:nvSpPr>
          <p:cNvPr id="4" name="Rectangle 3"/>
          <p:cNvSpPr/>
          <p:nvPr/>
        </p:nvSpPr>
        <p:spPr>
          <a:xfrm>
            <a:off x="2833668" y="152400"/>
            <a:ext cx="3384589" cy="461665"/>
          </a:xfrm>
          <a:prstGeom prst="rect">
            <a:avLst/>
          </a:prstGeom>
        </p:spPr>
        <p:txBody>
          <a:bodyPr wrap="none">
            <a:spAutoFit/>
          </a:bodyPr>
          <a:lstStyle/>
          <a:p>
            <a:pPr algn="ctr">
              <a:defRPr/>
            </a:pPr>
            <a:r>
              <a:rPr lang="fr-FR" cap="all" dirty="0">
                <a:solidFill>
                  <a:srgbClr val="110AFF"/>
                </a:solidFill>
                <a:latin typeface="Avenir Light"/>
                <a:ea typeface="ＭＳ Ｐゴシック" charset="-128"/>
                <a:cs typeface="Avenir Light"/>
              </a:rPr>
              <a:t>Pacific Biosciences</a:t>
            </a:r>
          </a:p>
        </p:txBody>
      </p:sp>
      <p:pic>
        <p:nvPicPr>
          <p:cNvPr id="3" name="Image 2"/>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0" y="1268760"/>
            <a:ext cx="9144000" cy="4203865"/>
          </a:xfrm>
          <a:prstGeom prst="rect">
            <a:avLst/>
          </a:prstGeom>
        </p:spPr>
      </p:pic>
      <p:pic>
        <p:nvPicPr>
          <p:cNvPr id="6" name="Image 5"/>
          <p:cNvPicPr>
            <a:picLocks noChangeAspect="1"/>
          </p:cNvPicPr>
          <p:nvPr/>
        </p:nvPicPr>
        <p:blipFill>
          <a:blip r:embed="rId4"/>
          <a:stretch>
            <a:fillRect/>
          </a:stretch>
        </p:blipFill>
        <p:spPr>
          <a:xfrm>
            <a:off x="0" y="1844824"/>
            <a:ext cx="4031243" cy="1872207"/>
          </a:xfrm>
          <a:prstGeom prst="rect">
            <a:avLst/>
          </a:prstGeom>
        </p:spPr>
      </p:pic>
    </p:spTree>
    <p:extLst>
      <p:ext uri="{BB962C8B-B14F-4D97-AF65-F5344CB8AC3E}">
        <p14:creationId xmlns:p14="http://schemas.microsoft.com/office/powerpoint/2010/main" val="176960642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1"/>
          <p:cNvSpPr>
            <a:spLocks noChangeArrowheads="1"/>
          </p:cNvSpPr>
          <p:nvPr/>
        </p:nvSpPr>
        <p:spPr bwMode="auto">
          <a:xfrm>
            <a:off x="1876" y="-27384"/>
            <a:ext cx="9144001" cy="6875463"/>
          </a:xfrm>
          <a:prstGeom prst="rect">
            <a:avLst/>
          </a:prstGeom>
          <a:solidFill>
            <a:schemeClr val="tx1"/>
          </a:solidFill>
          <a:ln w="9525">
            <a:solidFill>
              <a:schemeClr val="tx1"/>
            </a:solidFill>
            <a:round/>
            <a:headEnd/>
            <a:tailEnd/>
          </a:ln>
        </p:spPr>
        <p:txBody>
          <a:bodyPr/>
          <a:lstStyle/>
          <a:p>
            <a:endParaRPr lang="fr-FR"/>
          </a:p>
        </p:txBody>
      </p:sp>
      <p:sp>
        <p:nvSpPr>
          <p:cNvPr id="4" name="Rectangle 3"/>
          <p:cNvSpPr/>
          <p:nvPr/>
        </p:nvSpPr>
        <p:spPr>
          <a:xfrm>
            <a:off x="2833668" y="152400"/>
            <a:ext cx="3384589" cy="461665"/>
          </a:xfrm>
          <a:prstGeom prst="rect">
            <a:avLst/>
          </a:prstGeom>
        </p:spPr>
        <p:txBody>
          <a:bodyPr wrap="none">
            <a:spAutoFit/>
          </a:bodyPr>
          <a:lstStyle/>
          <a:p>
            <a:pPr algn="ctr">
              <a:defRPr/>
            </a:pPr>
            <a:r>
              <a:rPr lang="fr-FR" cap="all" dirty="0">
                <a:solidFill>
                  <a:srgbClr val="110AFF"/>
                </a:solidFill>
                <a:latin typeface="Avenir Light"/>
                <a:ea typeface="ＭＳ Ｐゴシック" charset="-128"/>
                <a:cs typeface="Avenir Light"/>
              </a:rPr>
              <a:t>Pacific Biosciences</a:t>
            </a:r>
          </a:p>
        </p:txBody>
      </p:sp>
      <p:pic>
        <p:nvPicPr>
          <p:cNvPr id="2" name="Image 1"/>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0" y="1320800"/>
            <a:ext cx="9144000" cy="4214904"/>
          </a:xfrm>
          <a:prstGeom prst="rect">
            <a:avLst/>
          </a:prstGeom>
        </p:spPr>
      </p:pic>
      <p:pic>
        <p:nvPicPr>
          <p:cNvPr id="3" name="Image 2"/>
          <p:cNvPicPr>
            <a:picLocks noChangeAspect="1"/>
          </p:cNvPicPr>
          <p:nvPr/>
        </p:nvPicPr>
        <p:blipFill rotWithShape="1">
          <a:blip r:embed="rId4"/>
          <a:srcRect t="14854" r="22630"/>
          <a:stretch/>
        </p:blipFill>
        <p:spPr>
          <a:xfrm>
            <a:off x="5015594" y="2320633"/>
            <a:ext cx="514680" cy="613118"/>
          </a:xfrm>
          <a:prstGeom prst="rect">
            <a:avLst/>
          </a:prstGeom>
        </p:spPr>
      </p:pic>
      <p:pic>
        <p:nvPicPr>
          <p:cNvPr id="8" name="Image 7"/>
          <p:cNvPicPr>
            <a:picLocks noChangeAspect="1"/>
          </p:cNvPicPr>
          <p:nvPr/>
        </p:nvPicPr>
        <p:blipFill rotWithShape="1">
          <a:blip r:embed="rId4"/>
          <a:srcRect l="1" t="16078" r="20884"/>
          <a:stretch/>
        </p:blipFill>
        <p:spPr>
          <a:xfrm flipH="1">
            <a:off x="5525125" y="2320636"/>
            <a:ext cx="524858" cy="604308"/>
          </a:xfrm>
          <a:prstGeom prst="rect">
            <a:avLst/>
          </a:prstGeom>
        </p:spPr>
      </p:pic>
      <p:pic>
        <p:nvPicPr>
          <p:cNvPr id="10" name="Image 9"/>
          <p:cNvPicPr>
            <a:picLocks noChangeAspect="1"/>
          </p:cNvPicPr>
          <p:nvPr/>
        </p:nvPicPr>
        <p:blipFill>
          <a:blip r:embed="rId5"/>
          <a:stretch>
            <a:fillRect/>
          </a:stretch>
        </p:blipFill>
        <p:spPr>
          <a:xfrm>
            <a:off x="5148064" y="1219842"/>
            <a:ext cx="838200" cy="1130300"/>
          </a:xfrm>
          <a:prstGeom prst="rect">
            <a:avLst/>
          </a:prstGeom>
        </p:spPr>
      </p:pic>
    </p:spTree>
    <p:extLst>
      <p:ext uri="{BB962C8B-B14F-4D97-AF65-F5344CB8AC3E}">
        <p14:creationId xmlns:p14="http://schemas.microsoft.com/office/powerpoint/2010/main" val="427619243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1"/>
          <p:cNvSpPr>
            <a:spLocks noChangeArrowheads="1"/>
          </p:cNvSpPr>
          <p:nvPr/>
        </p:nvSpPr>
        <p:spPr bwMode="auto">
          <a:xfrm>
            <a:off x="1876" y="-27384"/>
            <a:ext cx="9144001" cy="6875463"/>
          </a:xfrm>
          <a:prstGeom prst="rect">
            <a:avLst/>
          </a:prstGeom>
          <a:solidFill>
            <a:schemeClr val="tx1"/>
          </a:solidFill>
          <a:ln w="9525">
            <a:solidFill>
              <a:schemeClr val="tx1"/>
            </a:solidFill>
            <a:round/>
            <a:headEnd/>
            <a:tailEnd/>
          </a:ln>
        </p:spPr>
        <p:txBody>
          <a:bodyPr/>
          <a:lstStyle/>
          <a:p>
            <a:endParaRPr lang="fr-FR" dirty="0">
              <a:solidFill>
                <a:schemeClr val="bg1">
                  <a:lumMod val="95000"/>
                </a:schemeClr>
              </a:solidFill>
              <a:latin typeface="Avenir Light"/>
              <a:cs typeface="Avenir Light"/>
            </a:endParaRPr>
          </a:p>
        </p:txBody>
      </p:sp>
      <p:sp>
        <p:nvSpPr>
          <p:cNvPr id="4" name="Rectangle 3"/>
          <p:cNvSpPr/>
          <p:nvPr/>
        </p:nvSpPr>
        <p:spPr>
          <a:xfrm>
            <a:off x="2833668" y="152400"/>
            <a:ext cx="3384589" cy="461665"/>
          </a:xfrm>
          <a:prstGeom prst="rect">
            <a:avLst/>
          </a:prstGeom>
        </p:spPr>
        <p:txBody>
          <a:bodyPr wrap="none">
            <a:spAutoFit/>
          </a:bodyPr>
          <a:lstStyle/>
          <a:p>
            <a:pPr algn="ctr">
              <a:defRPr/>
            </a:pPr>
            <a:r>
              <a:rPr lang="fr-FR" cap="all" dirty="0">
                <a:solidFill>
                  <a:srgbClr val="110AFF"/>
                </a:solidFill>
                <a:latin typeface="Avenir Light"/>
                <a:ea typeface="ＭＳ Ｐゴシック" charset="-128"/>
                <a:cs typeface="Avenir Light"/>
              </a:rPr>
              <a:t>Pacific Biosciences</a:t>
            </a:r>
          </a:p>
        </p:txBody>
      </p:sp>
      <p:pic>
        <p:nvPicPr>
          <p:cNvPr id="2" name="Image 1"/>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0" y="1320800"/>
            <a:ext cx="9144000" cy="4214904"/>
          </a:xfrm>
          <a:prstGeom prst="rect">
            <a:avLst/>
          </a:prstGeom>
        </p:spPr>
      </p:pic>
      <p:pic>
        <p:nvPicPr>
          <p:cNvPr id="3" name="Image 2"/>
          <p:cNvPicPr>
            <a:picLocks noChangeAspect="1"/>
          </p:cNvPicPr>
          <p:nvPr/>
        </p:nvPicPr>
        <p:blipFill>
          <a:blip r:embed="rId4"/>
          <a:stretch>
            <a:fillRect/>
          </a:stretch>
        </p:blipFill>
        <p:spPr>
          <a:xfrm>
            <a:off x="395536" y="4293096"/>
            <a:ext cx="4368800" cy="1219200"/>
          </a:xfrm>
          <a:prstGeom prst="rect">
            <a:avLst/>
          </a:prstGeom>
        </p:spPr>
      </p:pic>
      <p:pic>
        <p:nvPicPr>
          <p:cNvPr id="6" name="Image 5"/>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l="49167" r="21806"/>
          <a:stretch/>
        </p:blipFill>
        <p:spPr>
          <a:xfrm>
            <a:off x="4495800" y="1398952"/>
            <a:ext cx="2654300" cy="4203865"/>
          </a:xfrm>
          <a:prstGeom prst="rect">
            <a:avLst/>
          </a:prstGeom>
        </p:spPr>
      </p:pic>
      <p:pic>
        <p:nvPicPr>
          <p:cNvPr id="7" name="Image 6"/>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l="75416" t="72203" r="16668" b="8765"/>
          <a:stretch/>
        </p:blipFill>
        <p:spPr>
          <a:xfrm>
            <a:off x="2623964" y="3284984"/>
            <a:ext cx="723900" cy="800100"/>
          </a:xfrm>
          <a:prstGeom prst="rect">
            <a:avLst/>
          </a:prstGeom>
        </p:spPr>
      </p:pic>
    </p:spTree>
    <p:extLst>
      <p:ext uri="{BB962C8B-B14F-4D97-AF65-F5344CB8AC3E}">
        <p14:creationId xmlns:p14="http://schemas.microsoft.com/office/powerpoint/2010/main" val="168801434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1"/>
          <p:cNvSpPr>
            <a:spLocks noChangeArrowheads="1"/>
          </p:cNvSpPr>
          <p:nvPr/>
        </p:nvSpPr>
        <p:spPr bwMode="auto">
          <a:xfrm>
            <a:off x="2564" y="-27384"/>
            <a:ext cx="9144001" cy="6875463"/>
          </a:xfrm>
          <a:prstGeom prst="rect">
            <a:avLst/>
          </a:prstGeom>
          <a:solidFill>
            <a:schemeClr val="tx1"/>
          </a:solidFill>
          <a:ln w="9525">
            <a:solidFill>
              <a:schemeClr val="tx1"/>
            </a:solidFill>
            <a:round/>
            <a:headEnd/>
            <a:tailEnd/>
          </a:ln>
        </p:spPr>
        <p:txBody>
          <a:bodyPr/>
          <a:lstStyle/>
          <a:p>
            <a:endParaRPr lang="fr-FR"/>
          </a:p>
        </p:txBody>
      </p:sp>
      <p:sp>
        <p:nvSpPr>
          <p:cNvPr id="4" name="Rectangle 3"/>
          <p:cNvSpPr/>
          <p:nvPr/>
        </p:nvSpPr>
        <p:spPr>
          <a:xfrm>
            <a:off x="2833668" y="152400"/>
            <a:ext cx="3384589" cy="461665"/>
          </a:xfrm>
          <a:prstGeom prst="rect">
            <a:avLst/>
          </a:prstGeom>
        </p:spPr>
        <p:txBody>
          <a:bodyPr wrap="none">
            <a:spAutoFit/>
          </a:bodyPr>
          <a:lstStyle/>
          <a:p>
            <a:pPr algn="ctr">
              <a:defRPr/>
            </a:pPr>
            <a:r>
              <a:rPr lang="fr-FR" cap="all" dirty="0">
                <a:solidFill>
                  <a:srgbClr val="110AFF"/>
                </a:solidFill>
                <a:latin typeface="Avenir Light"/>
                <a:ea typeface="ＭＳ Ｐゴシック" charset="-128"/>
                <a:cs typeface="Avenir Light"/>
              </a:rPr>
              <a:t>Pacific Biosciences</a:t>
            </a:r>
          </a:p>
        </p:txBody>
      </p:sp>
      <p:pic>
        <p:nvPicPr>
          <p:cNvPr id="2" name="Image 1"/>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0" y="1346200"/>
            <a:ext cx="9144000" cy="4158482"/>
          </a:xfrm>
          <a:prstGeom prst="rect">
            <a:avLst/>
          </a:prstGeom>
        </p:spPr>
      </p:pic>
      <p:pic>
        <p:nvPicPr>
          <p:cNvPr id="6" name="Image 5"/>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Lst>
          </a:blip>
          <a:srcRect r="67639" b="77095"/>
          <a:stretch/>
        </p:blipFill>
        <p:spPr>
          <a:xfrm>
            <a:off x="702320" y="4293096"/>
            <a:ext cx="3653656" cy="952500"/>
          </a:xfrm>
          <a:prstGeom prst="rect">
            <a:avLst/>
          </a:prstGeom>
        </p:spPr>
      </p:pic>
      <p:sp>
        <p:nvSpPr>
          <p:cNvPr id="3" name="Rectangle 2"/>
          <p:cNvSpPr/>
          <p:nvPr/>
        </p:nvSpPr>
        <p:spPr bwMode="auto">
          <a:xfrm>
            <a:off x="6809576" y="4581128"/>
            <a:ext cx="1800200" cy="432048"/>
          </a:xfrm>
          <a:prstGeom prst="rect">
            <a:avLst/>
          </a:prstGeom>
          <a:solidFill>
            <a:srgbClr val="0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8" name="Image 7"/>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20000" contrast="-20000"/>
                    </a14:imgEffect>
                  </a14:imgLayer>
                </a14:imgProps>
              </a:ext>
            </a:extLst>
          </a:blip>
          <a:srcRect l="49167" r="21806"/>
          <a:stretch/>
        </p:blipFill>
        <p:spPr>
          <a:xfrm>
            <a:off x="4495800" y="1398952"/>
            <a:ext cx="2654300" cy="4203865"/>
          </a:xfrm>
          <a:prstGeom prst="rect">
            <a:avLst/>
          </a:prstGeom>
        </p:spPr>
      </p:pic>
    </p:spTree>
    <p:extLst>
      <p:ext uri="{BB962C8B-B14F-4D97-AF65-F5344CB8AC3E}">
        <p14:creationId xmlns:p14="http://schemas.microsoft.com/office/powerpoint/2010/main" val="201767330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2" name="Image 1"/>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p:blipFill>
        <p:spPr>
          <a:xfrm>
            <a:off x="0" y="1371600"/>
            <a:ext cx="9144000" cy="4112503"/>
          </a:xfrm>
          <a:prstGeom prst="rect">
            <a:avLst/>
          </a:prstGeom>
        </p:spPr>
      </p:pic>
    </p:spTree>
    <p:extLst>
      <p:ext uri="{BB962C8B-B14F-4D97-AF65-F5344CB8AC3E}">
        <p14:creationId xmlns:p14="http://schemas.microsoft.com/office/powerpoint/2010/main" val="42381884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a:stretch>
            <a:fillRect/>
          </a:stretch>
        </p:blipFill>
        <p:spPr>
          <a:xfrm>
            <a:off x="467544" y="1916832"/>
            <a:ext cx="8244408" cy="3721666"/>
          </a:xfrm>
          <a:prstGeom prst="rect">
            <a:avLst/>
          </a:prstGeom>
        </p:spPr>
      </p:pic>
      <p:sp>
        <p:nvSpPr>
          <p:cNvPr id="6" name="ZoneTexte 5"/>
          <p:cNvSpPr txBox="1"/>
          <p:nvPr/>
        </p:nvSpPr>
        <p:spPr>
          <a:xfrm>
            <a:off x="3203848" y="260648"/>
            <a:ext cx="2425499" cy="400110"/>
          </a:xfrm>
          <a:prstGeom prst="rect">
            <a:avLst/>
          </a:prstGeom>
          <a:noFill/>
        </p:spPr>
        <p:txBody>
          <a:bodyPr wrap="none" rtlCol="0">
            <a:spAutoFit/>
          </a:bodyPr>
          <a:lstStyle/>
          <a:p>
            <a:r>
              <a:rPr lang="fr-FR" sz="2000">
                <a:latin typeface="Avenir Book"/>
                <a:cs typeface="Avenir Book"/>
              </a:rPr>
              <a:t>Patterned flow cells</a:t>
            </a:r>
          </a:p>
        </p:txBody>
      </p:sp>
      <p:sp>
        <p:nvSpPr>
          <p:cNvPr id="7" name="ZoneTexte 6"/>
          <p:cNvSpPr txBox="1"/>
          <p:nvPr/>
        </p:nvSpPr>
        <p:spPr>
          <a:xfrm>
            <a:off x="2182470" y="1052736"/>
            <a:ext cx="4621778" cy="584776"/>
          </a:xfrm>
          <a:prstGeom prst="rect">
            <a:avLst/>
          </a:prstGeom>
          <a:noFill/>
        </p:spPr>
        <p:txBody>
          <a:bodyPr wrap="none" rtlCol="0">
            <a:spAutoFit/>
          </a:bodyPr>
          <a:lstStyle/>
          <a:p>
            <a:pPr marL="342900" indent="-342900">
              <a:buFont typeface="Arial"/>
              <a:buChar char="•"/>
            </a:pPr>
            <a:r>
              <a:rPr lang="fr-FR" sz="1600">
                <a:latin typeface="Avenir Book"/>
                <a:cs typeface="Avenir Book"/>
              </a:rPr>
              <a:t>Improves regularity of densities and qualities</a:t>
            </a:r>
          </a:p>
          <a:p>
            <a:pPr marL="342900" indent="-342900">
              <a:buFont typeface="Arial"/>
              <a:buChar char="•"/>
            </a:pPr>
            <a:r>
              <a:rPr lang="fr-FR" sz="1600">
                <a:latin typeface="Avenir Book"/>
                <a:cs typeface="Avenir Book"/>
              </a:rPr>
              <a:t>Reduces analysis time</a:t>
            </a:r>
          </a:p>
        </p:txBody>
      </p:sp>
    </p:spTree>
    <p:extLst>
      <p:ext uri="{BB962C8B-B14F-4D97-AF65-F5344CB8AC3E}">
        <p14:creationId xmlns:p14="http://schemas.microsoft.com/office/powerpoint/2010/main" val="89041207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er 5"/>
          <p:cNvGrpSpPr/>
          <p:nvPr/>
        </p:nvGrpSpPr>
        <p:grpSpPr>
          <a:xfrm>
            <a:off x="25400" y="1701800"/>
            <a:ext cx="9093200" cy="3441700"/>
            <a:chOff x="25400" y="1701800"/>
            <a:chExt cx="9093200" cy="3441700"/>
          </a:xfrm>
        </p:grpSpPr>
        <p:pic>
          <p:nvPicPr>
            <p:cNvPr id="4" name="Image 3"/>
            <p:cNvPicPr>
              <a:picLocks noChangeAspect="1"/>
            </p:cNvPicPr>
            <p:nvPr/>
          </p:nvPicPr>
          <p:blipFill>
            <a:blip r:embed="rId2"/>
            <a:stretch>
              <a:fillRect/>
            </a:stretch>
          </p:blipFill>
          <p:spPr>
            <a:xfrm>
              <a:off x="25400" y="1701800"/>
              <a:ext cx="9093200" cy="3441700"/>
            </a:xfrm>
            <a:prstGeom prst="rect">
              <a:avLst/>
            </a:prstGeom>
          </p:spPr>
        </p:pic>
        <p:sp>
          <p:nvSpPr>
            <p:cNvPr id="5" name="Rectangle 4"/>
            <p:cNvSpPr/>
            <p:nvPr/>
          </p:nvSpPr>
          <p:spPr bwMode="auto">
            <a:xfrm>
              <a:off x="4355976" y="2348880"/>
              <a:ext cx="504056" cy="64807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grpSp>
    </p:spTree>
    <p:extLst>
      <p:ext uri="{BB962C8B-B14F-4D97-AF65-F5344CB8AC3E}">
        <p14:creationId xmlns:p14="http://schemas.microsoft.com/office/powerpoint/2010/main" val="31104675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stretch>
            <a:fillRect/>
          </a:stretch>
        </p:blipFill>
        <p:spPr>
          <a:xfrm>
            <a:off x="2339752" y="620688"/>
            <a:ext cx="4392487" cy="2819817"/>
          </a:xfrm>
          <a:prstGeom prst="rect">
            <a:avLst/>
          </a:prstGeom>
        </p:spPr>
      </p:pic>
      <p:sp>
        <p:nvSpPr>
          <p:cNvPr id="5" name="ZoneTexte 4"/>
          <p:cNvSpPr txBox="1"/>
          <p:nvPr/>
        </p:nvSpPr>
        <p:spPr>
          <a:xfrm>
            <a:off x="4572000" y="934635"/>
            <a:ext cx="4493538" cy="307777"/>
          </a:xfrm>
          <a:prstGeom prst="rect">
            <a:avLst/>
          </a:prstGeom>
          <a:noFill/>
        </p:spPr>
        <p:txBody>
          <a:bodyPr wrap="none" rtlCol="0">
            <a:spAutoFit/>
          </a:bodyPr>
          <a:lstStyle/>
          <a:p>
            <a:r>
              <a:rPr lang="fr-FR" sz="1400" dirty="0" smtClean="0"/>
              <a:t>(</a:t>
            </a:r>
            <a:r>
              <a:rPr lang="fr-FR" sz="1400" dirty="0" err="1" smtClean="0"/>
              <a:t>Rhoads</a:t>
            </a:r>
            <a:r>
              <a:rPr lang="fr-FR" sz="1400" dirty="0" smtClean="0"/>
              <a:t>, </a:t>
            </a:r>
            <a:r>
              <a:rPr lang="fr-FR" sz="1400" i="1" dirty="0" err="1"/>
              <a:t>Genomics</a:t>
            </a:r>
            <a:r>
              <a:rPr lang="fr-FR" sz="1400" i="1" dirty="0"/>
              <a:t> </a:t>
            </a:r>
            <a:r>
              <a:rPr lang="fr-FR" sz="1400" i="1" dirty="0" err="1"/>
              <a:t>Proteomics</a:t>
            </a:r>
            <a:r>
              <a:rPr lang="fr-FR" sz="1400" i="1" dirty="0"/>
              <a:t> </a:t>
            </a:r>
            <a:r>
              <a:rPr lang="fr-FR" sz="1400" i="1" dirty="0" err="1" smtClean="0"/>
              <a:t>Bioinformatics</a:t>
            </a:r>
            <a:r>
              <a:rPr lang="fr-FR" sz="1400" dirty="0" smtClean="0"/>
              <a:t>, 2015) </a:t>
            </a:r>
            <a:endParaRPr lang="fr-FR" sz="1400" dirty="0"/>
          </a:p>
        </p:txBody>
      </p:sp>
      <p:sp>
        <p:nvSpPr>
          <p:cNvPr id="7" name="Rectangle 6"/>
          <p:cNvSpPr/>
          <p:nvPr/>
        </p:nvSpPr>
        <p:spPr bwMode="auto">
          <a:xfrm>
            <a:off x="0" y="-99392"/>
            <a:ext cx="9144000" cy="685512"/>
          </a:xfrm>
          <a:prstGeom prst="rect">
            <a:avLst/>
          </a:prstGeom>
          <a:solidFill>
            <a:schemeClr val="bg1">
              <a:lumMod val="85000"/>
            </a:schemeClr>
          </a:solidFill>
          <a:ln w="9525" cap="flat" cmpd="sng" algn="ctr">
            <a:solidFill>
              <a:srgbClr val="FFFFFF"/>
            </a:solidFill>
            <a:prstDash val="solid"/>
            <a:round/>
            <a:headEnd type="none" w="med" len="med"/>
            <a:tailEnd type="none" w="med" len="med"/>
          </a:ln>
          <a:effectLst/>
          <a:extLst/>
        </p:spPr>
        <p:txBody>
          <a:bodyPr lIns="82945" tIns="41473" rIns="82945" bIns="41473"/>
          <a:lstStyle/>
          <a:p>
            <a:pPr>
              <a:defRPr/>
            </a:pPr>
            <a:endParaRPr lang="fr-FR">
              <a:latin typeface="Avenir Light"/>
              <a:cs typeface="Avenir Light"/>
            </a:endParaRPr>
          </a:p>
        </p:txBody>
      </p:sp>
      <p:sp>
        <p:nvSpPr>
          <p:cNvPr id="6" name="Rectangle 3"/>
          <p:cNvSpPr txBox="1">
            <a:spLocks noChangeArrowheads="1"/>
          </p:cNvSpPr>
          <p:nvPr/>
        </p:nvSpPr>
        <p:spPr bwMode="auto">
          <a:xfrm>
            <a:off x="179512" y="128245"/>
            <a:ext cx="3851920" cy="46166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spcBef>
                <a:spcPct val="0"/>
              </a:spcBef>
              <a:buNone/>
            </a:pPr>
            <a:r>
              <a:rPr lang="fr-FR" sz="2400" dirty="0">
                <a:solidFill>
                  <a:srgbClr val="110AFF"/>
                </a:solidFill>
                <a:latin typeface="Avenir Light"/>
                <a:cs typeface="Avenir Light"/>
              </a:rPr>
              <a:t>L</a:t>
            </a:r>
            <a:r>
              <a:rPr lang="fr-FR" sz="2400" dirty="0" smtClean="0">
                <a:solidFill>
                  <a:srgbClr val="110AFF"/>
                </a:solidFill>
                <a:latin typeface="Avenir Light"/>
                <a:cs typeface="Avenir Light"/>
              </a:rPr>
              <a:t>ength of PacBio reads</a:t>
            </a:r>
            <a:endParaRPr lang="en-US" sz="2400" b="1" dirty="0">
              <a:solidFill>
                <a:srgbClr val="110AFF"/>
              </a:solidFill>
              <a:latin typeface="Avenir Light"/>
              <a:cs typeface="Avenir Light"/>
            </a:endParaRPr>
          </a:p>
        </p:txBody>
      </p:sp>
      <p:sp>
        <p:nvSpPr>
          <p:cNvPr id="8" name="ZoneTexte 7"/>
          <p:cNvSpPr txBox="1"/>
          <p:nvPr/>
        </p:nvSpPr>
        <p:spPr>
          <a:xfrm>
            <a:off x="3571467" y="812669"/>
            <a:ext cx="697627" cy="369332"/>
          </a:xfrm>
          <a:prstGeom prst="rect">
            <a:avLst/>
          </a:prstGeom>
          <a:noFill/>
        </p:spPr>
        <p:txBody>
          <a:bodyPr wrap="none" rtlCol="0">
            <a:spAutoFit/>
          </a:bodyPr>
          <a:lstStyle/>
          <a:p>
            <a:r>
              <a:rPr lang="fr-FR" sz="1800" dirty="0" smtClean="0">
                <a:solidFill>
                  <a:srgbClr val="FF0000"/>
                </a:solidFill>
              </a:rPr>
              <a:t>2015</a:t>
            </a:r>
            <a:endParaRPr lang="fr-FR" sz="1800" dirty="0">
              <a:solidFill>
                <a:srgbClr val="FF0000"/>
              </a:solidFill>
            </a:endParaRPr>
          </a:p>
        </p:txBody>
      </p:sp>
      <p:sp>
        <p:nvSpPr>
          <p:cNvPr id="10" name="ZoneTexte 9"/>
          <p:cNvSpPr txBox="1"/>
          <p:nvPr/>
        </p:nvSpPr>
        <p:spPr>
          <a:xfrm>
            <a:off x="3920281" y="1393031"/>
            <a:ext cx="1890261" cy="307777"/>
          </a:xfrm>
          <a:prstGeom prst="rect">
            <a:avLst/>
          </a:prstGeom>
          <a:solidFill>
            <a:schemeClr val="bg1"/>
          </a:solidFill>
        </p:spPr>
        <p:txBody>
          <a:bodyPr wrap="none" rtlCol="0">
            <a:spAutoFit/>
          </a:bodyPr>
          <a:lstStyle/>
          <a:p>
            <a:r>
              <a:rPr lang="fr-FR" sz="1400" dirty="0" smtClean="0"/>
              <a:t>Half of </a:t>
            </a:r>
            <a:r>
              <a:rPr lang="fr-FR" sz="1400" dirty="0" err="1" smtClean="0"/>
              <a:t>reads</a:t>
            </a:r>
            <a:r>
              <a:rPr lang="fr-FR" sz="1400" dirty="0" smtClean="0"/>
              <a:t> &gt; 20 kb </a:t>
            </a:r>
            <a:endParaRPr lang="fr-FR" sz="1400" dirty="0"/>
          </a:p>
        </p:txBody>
      </p:sp>
      <p:sp>
        <p:nvSpPr>
          <p:cNvPr id="14" name="ZoneTexte 13"/>
          <p:cNvSpPr txBox="1"/>
          <p:nvPr/>
        </p:nvSpPr>
        <p:spPr>
          <a:xfrm>
            <a:off x="4745093" y="2276872"/>
            <a:ext cx="2168671" cy="307777"/>
          </a:xfrm>
          <a:prstGeom prst="rect">
            <a:avLst/>
          </a:prstGeom>
          <a:solidFill>
            <a:schemeClr val="bg1"/>
          </a:solidFill>
        </p:spPr>
        <p:txBody>
          <a:bodyPr wrap="none" rtlCol="0">
            <a:spAutoFit/>
          </a:bodyPr>
          <a:lstStyle/>
          <a:p>
            <a:r>
              <a:rPr lang="fr-FR" sz="1400" dirty="0" smtClean="0"/>
              <a:t>Top 5% of </a:t>
            </a:r>
            <a:r>
              <a:rPr lang="fr-FR" sz="1400" dirty="0" err="1" smtClean="0"/>
              <a:t>reads</a:t>
            </a:r>
            <a:r>
              <a:rPr lang="fr-FR" sz="1400" dirty="0" smtClean="0"/>
              <a:t> &gt; 40 kb </a:t>
            </a:r>
            <a:endParaRPr lang="fr-FR" sz="1400" dirty="0"/>
          </a:p>
        </p:txBody>
      </p:sp>
      <p:sp>
        <p:nvSpPr>
          <p:cNvPr id="19" name="ZoneTexte 18"/>
          <p:cNvSpPr txBox="1"/>
          <p:nvPr/>
        </p:nvSpPr>
        <p:spPr>
          <a:xfrm>
            <a:off x="5634965" y="2791961"/>
            <a:ext cx="2008883" cy="307777"/>
          </a:xfrm>
          <a:prstGeom prst="rect">
            <a:avLst/>
          </a:prstGeom>
          <a:solidFill>
            <a:schemeClr val="bg1"/>
          </a:solidFill>
        </p:spPr>
        <p:txBody>
          <a:bodyPr wrap="none" rtlCol="0">
            <a:spAutoFit/>
          </a:bodyPr>
          <a:lstStyle/>
          <a:p>
            <a:r>
              <a:rPr lang="fr-FR" sz="1400" dirty="0" err="1" smtClean="0"/>
              <a:t>Longest</a:t>
            </a:r>
            <a:r>
              <a:rPr lang="fr-FR" sz="1400" dirty="0" smtClean="0"/>
              <a:t> </a:t>
            </a:r>
            <a:r>
              <a:rPr lang="fr-FR" sz="1400" dirty="0" err="1" smtClean="0"/>
              <a:t>reads</a:t>
            </a:r>
            <a:r>
              <a:rPr lang="fr-FR" sz="1400" dirty="0" smtClean="0"/>
              <a:t> &gt; 40 kb </a:t>
            </a:r>
            <a:endParaRPr lang="fr-FR" sz="1400" dirty="0"/>
          </a:p>
        </p:txBody>
      </p:sp>
    </p:spTree>
    <p:extLst>
      <p:ext uri="{BB962C8B-B14F-4D97-AF65-F5344CB8AC3E}">
        <p14:creationId xmlns:p14="http://schemas.microsoft.com/office/powerpoint/2010/main" val="20323234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stretch>
            <a:fillRect/>
          </a:stretch>
        </p:blipFill>
        <p:spPr>
          <a:xfrm>
            <a:off x="2339752" y="620688"/>
            <a:ext cx="4392487" cy="2819817"/>
          </a:xfrm>
          <a:prstGeom prst="rect">
            <a:avLst/>
          </a:prstGeom>
        </p:spPr>
      </p:pic>
      <p:sp>
        <p:nvSpPr>
          <p:cNvPr id="5" name="ZoneTexte 4"/>
          <p:cNvSpPr txBox="1"/>
          <p:nvPr/>
        </p:nvSpPr>
        <p:spPr>
          <a:xfrm>
            <a:off x="4572000" y="934635"/>
            <a:ext cx="4493538" cy="307777"/>
          </a:xfrm>
          <a:prstGeom prst="rect">
            <a:avLst/>
          </a:prstGeom>
          <a:noFill/>
        </p:spPr>
        <p:txBody>
          <a:bodyPr wrap="none" rtlCol="0">
            <a:spAutoFit/>
          </a:bodyPr>
          <a:lstStyle/>
          <a:p>
            <a:r>
              <a:rPr lang="fr-FR" sz="1400" dirty="0" smtClean="0"/>
              <a:t>(</a:t>
            </a:r>
            <a:r>
              <a:rPr lang="fr-FR" sz="1400" dirty="0" err="1" smtClean="0"/>
              <a:t>Rhoads</a:t>
            </a:r>
            <a:r>
              <a:rPr lang="fr-FR" sz="1400" dirty="0" smtClean="0"/>
              <a:t>, </a:t>
            </a:r>
            <a:r>
              <a:rPr lang="fr-FR" sz="1400" i="1" dirty="0" err="1"/>
              <a:t>Genomics</a:t>
            </a:r>
            <a:r>
              <a:rPr lang="fr-FR" sz="1400" i="1" dirty="0"/>
              <a:t> </a:t>
            </a:r>
            <a:r>
              <a:rPr lang="fr-FR" sz="1400" i="1" dirty="0" err="1"/>
              <a:t>Proteomics</a:t>
            </a:r>
            <a:r>
              <a:rPr lang="fr-FR" sz="1400" i="1" dirty="0"/>
              <a:t> </a:t>
            </a:r>
            <a:r>
              <a:rPr lang="fr-FR" sz="1400" i="1" dirty="0" err="1" smtClean="0"/>
              <a:t>Bioinformatics</a:t>
            </a:r>
            <a:r>
              <a:rPr lang="fr-FR" sz="1400" dirty="0" smtClean="0"/>
              <a:t>, 2015) </a:t>
            </a:r>
            <a:endParaRPr lang="fr-FR" sz="1400" dirty="0"/>
          </a:p>
        </p:txBody>
      </p:sp>
      <p:sp>
        <p:nvSpPr>
          <p:cNvPr id="7" name="Rectangle 6"/>
          <p:cNvSpPr/>
          <p:nvPr/>
        </p:nvSpPr>
        <p:spPr bwMode="auto">
          <a:xfrm>
            <a:off x="0" y="-99392"/>
            <a:ext cx="9144000" cy="685512"/>
          </a:xfrm>
          <a:prstGeom prst="rect">
            <a:avLst/>
          </a:prstGeom>
          <a:solidFill>
            <a:schemeClr val="bg1">
              <a:lumMod val="85000"/>
            </a:schemeClr>
          </a:solidFill>
          <a:ln w="9525" cap="flat" cmpd="sng" algn="ctr">
            <a:solidFill>
              <a:srgbClr val="FFFFFF"/>
            </a:solidFill>
            <a:prstDash val="solid"/>
            <a:round/>
            <a:headEnd type="none" w="med" len="med"/>
            <a:tailEnd type="none" w="med" len="med"/>
          </a:ln>
          <a:effectLst/>
          <a:extLst/>
        </p:spPr>
        <p:txBody>
          <a:bodyPr lIns="82945" tIns="41473" rIns="82945" bIns="41473"/>
          <a:lstStyle/>
          <a:p>
            <a:pPr>
              <a:defRPr/>
            </a:pPr>
            <a:endParaRPr lang="fr-FR">
              <a:latin typeface="Avenir Light"/>
              <a:cs typeface="Avenir Light"/>
            </a:endParaRPr>
          </a:p>
        </p:txBody>
      </p:sp>
      <p:sp>
        <p:nvSpPr>
          <p:cNvPr id="6" name="Rectangle 3"/>
          <p:cNvSpPr txBox="1">
            <a:spLocks noChangeArrowheads="1"/>
          </p:cNvSpPr>
          <p:nvPr/>
        </p:nvSpPr>
        <p:spPr bwMode="auto">
          <a:xfrm>
            <a:off x="179512" y="128245"/>
            <a:ext cx="3851920" cy="46166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spcBef>
                <a:spcPct val="0"/>
              </a:spcBef>
              <a:buNone/>
            </a:pPr>
            <a:r>
              <a:rPr lang="fr-FR" sz="2400" dirty="0">
                <a:solidFill>
                  <a:srgbClr val="110AFF"/>
                </a:solidFill>
                <a:latin typeface="Avenir Light"/>
                <a:cs typeface="Avenir Light"/>
              </a:rPr>
              <a:t>L</a:t>
            </a:r>
            <a:r>
              <a:rPr lang="fr-FR" sz="2400" dirty="0" smtClean="0">
                <a:solidFill>
                  <a:srgbClr val="110AFF"/>
                </a:solidFill>
                <a:latin typeface="Avenir Light"/>
                <a:cs typeface="Avenir Light"/>
              </a:rPr>
              <a:t>ength of PacBio reads</a:t>
            </a:r>
            <a:endParaRPr lang="en-US" sz="2400" b="1" dirty="0">
              <a:solidFill>
                <a:srgbClr val="110AFF"/>
              </a:solidFill>
              <a:latin typeface="Avenir Light"/>
              <a:cs typeface="Avenir Light"/>
            </a:endParaRPr>
          </a:p>
        </p:txBody>
      </p:sp>
      <p:pic>
        <p:nvPicPr>
          <p:cNvPr id="2" name="Image 1"/>
          <p:cNvPicPr>
            <a:picLocks noChangeAspect="1"/>
          </p:cNvPicPr>
          <p:nvPr/>
        </p:nvPicPr>
        <p:blipFill>
          <a:blip r:embed="rId3"/>
          <a:stretch>
            <a:fillRect/>
          </a:stretch>
        </p:blipFill>
        <p:spPr>
          <a:xfrm>
            <a:off x="2123728" y="3667582"/>
            <a:ext cx="4491365" cy="3190418"/>
          </a:xfrm>
          <a:prstGeom prst="rect">
            <a:avLst/>
          </a:prstGeom>
        </p:spPr>
      </p:pic>
      <p:sp>
        <p:nvSpPr>
          <p:cNvPr id="3" name="ZoneTexte 2"/>
          <p:cNvSpPr txBox="1"/>
          <p:nvPr/>
        </p:nvSpPr>
        <p:spPr>
          <a:xfrm>
            <a:off x="5364088" y="4293096"/>
            <a:ext cx="3677610" cy="523220"/>
          </a:xfrm>
          <a:prstGeom prst="rect">
            <a:avLst/>
          </a:prstGeom>
          <a:noFill/>
        </p:spPr>
        <p:txBody>
          <a:bodyPr wrap="none" rtlCol="0">
            <a:spAutoFit/>
          </a:bodyPr>
          <a:lstStyle/>
          <a:p>
            <a:r>
              <a:rPr lang="fr-FR" sz="1400" dirty="0"/>
              <a:t>Data </a:t>
            </a:r>
            <a:r>
              <a:rPr lang="fr-FR" sz="1400" dirty="0" err="1"/>
              <a:t>from</a:t>
            </a:r>
            <a:r>
              <a:rPr lang="fr-FR" sz="1400" dirty="0"/>
              <a:t> </a:t>
            </a:r>
            <a:r>
              <a:rPr lang="fr-FR" sz="1400" dirty="0" smtClean="0"/>
              <a:t>35 </a:t>
            </a:r>
            <a:r>
              <a:rPr lang="fr-FR" sz="1400" dirty="0"/>
              <a:t>kb size-</a:t>
            </a:r>
            <a:r>
              <a:rPr lang="fr-FR" sz="1400" dirty="0" err="1"/>
              <a:t>selected</a:t>
            </a:r>
            <a:r>
              <a:rPr lang="fr-FR" sz="1400" dirty="0"/>
              <a:t> </a:t>
            </a:r>
            <a:r>
              <a:rPr lang="fr-FR" sz="1400" i="1" dirty="0"/>
              <a:t>E. coli</a:t>
            </a:r>
            <a:r>
              <a:rPr lang="fr-FR" sz="1400" dirty="0"/>
              <a:t> </a:t>
            </a:r>
            <a:r>
              <a:rPr lang="fr-FR" sz="1400" dirty="0" err="1" smtClean="0"/>
              <a:t>library</a:t>
            </a:r>
            <a:r>
              <a:rPr lang="fr-FR" sz="1400" dirty="0" smtClean="0"/>
              <a:t> </a:t>
            </a:r>
          </a:p>
          <a:p>
            <a:r>
              <a:rPr lang="fr-FR" sz="1400" dirty="0" err="1"/>
              <a:t>Sequel</a:t>
            </a:r>
            <a:r>
              <a:rPr lang="fr-FR" sz="1400" dirty="0"/>
              <a:t> II System  ;</a:t>
            </a:r>
            <a:r>
              <a:rPr lang="fr-FR" sz="1400" dirty="0" smtClean="0"/>
              <a:t>  2.0 </a:t>
            </a:r>
            <a:r>
              <a:rPr lang="fr-FR" sz="1400" dirty="0"/>
              <a:t>Chemistry</a:t>
            </a:r>
          </a:p>
        </p:txBody>
      </p:sp>
      <p:sp>
        <p:nvSpPr>
          <p:cNvPr id="8" name="ZoneTexte 7"/>
          <p:cNvSpPr txBox="1"/>
          <p:nvPr/>
        </p:nvSpPr>
        <p:spPr>
          <a:xfrm>
            <a:off x="3571467" y="812669"/>
            <a:ext cx="639919" cy="338554"/>
          </a:xfrm>
          <a:prstGeom prst="rect">
            <a:avLst/>
          </a:prstGeom>
          <a:noFill/>
          <a:ln>
            <a:solidFill>
              <a:srgbClr val="FF0000"/>
            </a:solidFill>
          </a:ln>
        </p:spPr>
        <p:txBody>
          <a:bodyPr wrap="none" rtlCol="0">
            <a:spAutoFit/>
          </a:bodyPr>
          <a:lstStyle/>
          <a:p>
            <a:r>
              <a:rPr lang="fr-FR" sz="1600" dirty="0" smtClean="0">
                <a:solidFill>
                  <a:srgbClr val="FF0000"/>
                </a:solidFill>
              </a:rPr>
              <a:t>2015</a:t>
            </a:r>
            <a:endParaRPr lang="fr-FR" sz="1600" dirty="0">
              <a:solidFill>
                <a:srgbClr val="FF0000"/>
              </a:solidFill>
            </a:endParaRPr>
          </a:p>
        </p:txBody>
      </p:sp>
      <p:sp>
        <p:nvSpPr>
          <p:cNvPr id="10" name="ZoneTexte 9"/>
          <p:cNvSpPr txBox="1"/>
          <p:nvPr/>
        </p:nvSpPr>
        <p:spPr>
          <a:xfrm>
            <a:off x="3920281" y="1393031"/>
            <a:ext cx="1890261" cy="307777"/>
          </a:xfrm>
          <a:prstGeom prst="rect">
            <a:avLst/>
          </a:prstGeom>
          <a:solidFill>
            <a:schemeClr val="bg1"/>
          </a:solidFill>
        </p:spPr>
        <p:txBody>
          <a:bodyPr wrap="none" rtlCol="0">
            <a:spAutoFit/>
          </a:bodyPr>
          <a:lstStyle/>
          <a:p>
            <a:r>
              <a:rPr lang="fr-FR" sz="1400" dirty="0" smtClean="0"/>
              <a:t>Half of </a:t>
            </a:r>
            <a:r>
              <a:rPr lang="fr-FR" sz="1400" dirty="0" err="1" smtClean="0"/>
              <a:t>reads</a:t>
            </a:r>
            <a:r>
              <a:rPr lang="fr-FR" sz="1400" dirty="0" smtClean="0"/>
              <a:t> &gt; 20 kb </a:t>
            </a:r>
            <a:endParaRPr lang="fr-FR" sz="1400" dirty="0"/>
          </a:p>
        </p:txBody>
      </p:sp>
      <p:sp>
        <p:nvSpPr>
          <p:cNvPr id="11" name="ZoneTexte 10"/>
          <p:cNvSpPr txBox="1"/>
          <p:nvPr/>
        </p:nvSpPr>
        <p:spPr>
          <a:xfrm>
            <a:off x="3714277" y="3717032"/>
            <a:ext cx="1890261" cy="307777"/>
          </a:xfrm>
          <a:prstGeom prst="rect">
            <a:avLst/>
          </a:prstGeom>
          <a:solidFill>
            <a:schemeClr val="bg1"/>
          </a:solidFill>
        </p:spPr>
        <p:txBody>
          <a:bodyPr wrap="none" rtlCol="0">
            <a:spAutoFit/>
          </a:bodyPr>
          <a:lstStyle/>
          <a:p>
            <a:r>
              <a:rPr lang="fr-FR" sz="1400" dirty="0" smtClean="0"/>
              <a:t>Half of </a:t>
            </a:r>
            <a:r>
              <a:rPr lang="fr-FR" sz="1400" dirty="0" err="1" smtClean="0"/>
              <a:t>reads</a:t>
            </a:r>
            <a:r>
              <a:rPr lang="fr-FR" sz="1400" dirty="0" smtClean="0"/>
              <a:t> &gt; 50 kb </a:t>
            </a:r>
            <a:endParaRPr lang="fr-FR" sz="1400" dirty="0"/>
          </a:p>
        </p:txBody>
      </p:sp>
      <p:sp>
        <p:nvSpPr>
          <p:cNvPr id="12" name="ZoneTexte 11"/>
          <p:cNvSpPr txBox="1"/>
          <p:nvPr/>
        </p:nvSpPr>
        <p:spPr>
          <a:xfrm>
            <a:off x="4079405" y="4123819"/>
            <a:ext cx="639919" cy="338554"/>
          </a:xfrm>
          <a:prstGeom prst="rect">
            <a:avLst/>
          </a:prstGeom>
          <a:noFill/>
          <a:ln>
            <a:solidFill>
              <a:srgbClr val="FF0000"/>
            </a:solidFill>
          </a:ln>
        </p:spPr>
        <p:txBody>
          <a:bodyPr wrap="none" rtlCol="0">
            <a:spAutoFit/>
          </a:bodyPr>
          <a:lstStyle/>
          <a:p>
            <a:r>
              <a:rPr lang="fr-FR" sz="1600" dirty="0" smtClean="0">
                <a:solidFill>
                  <a:srgbClr val="FF0000"/>
                </a:solidFill>
              </a:rPr>
              <a:t>2019</a:t>
            </a:r>
            <a:endParaRPr lang="fr-FR" sz="1600" dirty="0">
              <a:solidFill>
                <a:srgbClr val="FF0000"/>
              </a:solidFill>
            </a:endParaRPr>
          </a:p>
        </p:txBody>
      </p:sp>
      <p:sp>
        <p:nvSpPr>
          <p:cNvPr id="14" name="ZoneTexte 13"/>
          <p:cNvSpPr txBox="1"/>
          <p:nvPr/>
        </p:nvSpPr>
        <p:spPr>
          <a:xfrm>
            <a:off x="4745093" y="2276872"/>
            <a:ext cx="2168671" cy="307777"/>
          </a:xfrm>
          <a:prstGeom prst="rect">
            <a:avLst/>
          </a:prstGeom>
          <a:solidFill>
            <a:schemeClr val="bg1"/>
          </a:solidFill>
        </p:spPr>
        <p:txBody>
          <a:bodyPr wrap="none" rtlCol="0">
            <a:spAutoFit/>
          </a:bodyPr>
          <a:lstStyle/>
          <a:p>
            <a:r>
              <a:rPr lang="fr-FR" sz="1400" dirty="0" smtClean="0"/>
              <a:t>Top 5% of </a:t>
            </a:r>
            <a:r>
              <a:rPr lang="fr-FR" sz="1400" dirty="0" err="1" smtClean="0"/>
              <a:t>reads</a:t>
            </a:r>
            <a:r>
              <a:rPr lang="fr-FR" sz="1400" dirty="0" smtClean="0"/>
              <a:t> &gt; 40 kb </a:t>
            </a:r>
            <a:endParaRPr lang="fr-FR" sz="1400" dirty="0"/>
          </a:p>
        </p:txBody>
      </p:sp>
      <p:sp>
        <p:nvSpPr>
          <p:cNvPr id="15" name="ZoneTexte 14"/>
          <p:cNvSpPr txBox="1"/>
          <p:nvPr/>
        </p:nvSpPr>
        <p:spPr>
          <a:xfrm>
            <a:off x="4874026" y="5024209"/>
            <a:ext cx="2268057" cy="307777"/>
          </a:xfrm>
          <a:prstGeom prst="rect">
            <a:avLst/>
          </a:prstGeom>
          <a:solidFill>
            <a:schemeClr val="bg1"/>
          </a:solidFill>
        </p:spPr>
        <p:txBody>
          <a:bodyPr wrap="none" rtlCol="0">
            <a:spAutoFit/>
          </a:bodyPr>
          <a:lstStyle/>
          <a:p>
            <a:r>
              <a:rPr lang="fr-FR" sz="1400" dirty="0" smtClean="0"/>
              <a:t>Top 5% of </a:t>
            </a:r>
            <a:r>
              <a:rPr lang="fr-FR" sz="1400" dirty="0" err="1" smtClean="0"/>
              <a:t>reads</a:t>
            </a:r>
            <a:r>
              <a:rPr lang="fr-FR" sz="1400" dirty="0" smtClean="0"/>
              <a:t> &gt; 135 kb </a:t>
            </a:r>
            <a:endParaRPr lang="fr-FR" sz="1400" dirty="0"/>
          </a:p>
        </p:txBody>
      </p:sp>
      <p:sp>
        <p:nvSpPr>
          <p:cNvPr id="19" name="ZoneTexte 18"/>
          <p:cNvSpPr txBox="1"/>
          <p:nvPr/>
        </p:nvSpPr>
        <p:spPr>
          <a:xfrm>
            <a:off x="5634965" y="2791961"/>
            <a:ext cx="2008883" cy="307777"/>
          </a:xfrm>
          <a:prstGeom prst="rect">
            <a:avLst/>
          </a:prstGeom>
          <a:solidFill>
            <a:schemeClr val="bg1"/>
          </a:solidFill>
        </p:spPr>
        <p:txBody>
          <a:bodyPr wrap="none" rtlCol="0">
            <a:spAutoFit/>
          </a:bodyPr>
          <a:lstStyle/>
          <a:p>
            <a:r>
              <a:rPr lang="fr-FR" sz="1400" dirty="0" err="1" smtClean="0"/>
              <a:t>Longest</a:t>
            </a:r>
            <a:r>
              <a:rPr lang="fr-FR" sz="1400" dirty="0" smtClean="0"/>
              <a:t> </a:t>
            </a:r>
            <a:r>
              <a:rPr lang="fr-FR" sz="1400" dirty="0" err="1" smtClean="0"/>
              <a:t>reads</a:t>
            </a:r>
            <a:r>
              <a:rPr lang="fr-FR" sz="1400" dirty="0" smtClean="0"/>
              <a:t> &gt; 40 kb </a:t>
            </a:r>
            <a:endParaRPr lang="fr-FR" sz="1400" dirty="0"/>
          </a:p>
        </p:txBody>
      </p:sp>
      <p:sp>
        <p:nvSpPr>
          <p:cNvPr id="20" name="ZoneTexte 19"/>
          <p:cNvSpPr txBox="1"/>
          <p:nvPr/>
        </p:nvSpPr>
        <p:spPr>
          <a:xfrm>
            <a:off x="5365576" y="5877272"/>
            <a:ext cx="2108269" cy="307777"/>
          </a:xfrm>
          <a:prstGeom prst="rect">
            <a:avLst/>
          </a:prstGeom>
          <a:solidFill>
            <a:schemeClr val="bg1"/>
          </a:solidFill>
        </p:spPr>
        <p:txBody>
          <a:bodyPr wrap="none" rtlCol="0">
            <a:spAutoFit/>
          </a:bodyPr>
          <a:lstStyle/>
          <a:p>
            <a:r>
              <a:rPr lang="fr-FR" sz="1400" dirty="0" err="1" smtClean="0"/>
              <a:t>Longest</a:t>
            </a:r>
            <a:r>
              <a:rPr lang="fr-FR" sz="1400" dirty="0" smtClean="0"/>
              <a:t> </a:t>
            </a:r>
            <a:r>
              <a:rPr lang="fr-FR" sz="1400" dirty="0" err="1" smtClean="0"/>
              <a:t>reads</a:t>
            </a:r>
            <a:r>
              <a:rPr lang="fr-FR" sz="1400" dirty="0" smtClean="0"/>
              <a:t> &gt; 175 kb </a:t>
            </a:r>
            <a:endParaRPr lang="fr-FR" sz="1400" dirty="0"/>
          </a:p>
        </p:txBody>
      </p:sp>
    </p:spTree>
    <p:extLst>
      <p:ext uri="{BB962C8B-B14F-4D97-AF65-F5344CB8AC3E}">
        <p14:creationId xmlns:p14="http://schemas.microsoft.com/office/powerpoint/2010/main" val="153305391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1"/>
          <p:cNvSpPr>
            <a:spLocks noChangeArrowheads="1"/>
          </p:cNvSpPr>
          <p:nvPr/>
        </p:nvSpPr>
        <p:spPr bwMode="auto">
          <a:xfrm>
            <a:off x="1876" y="-27384"/>
            <a:ext cx="9144001" cy="6875463"/>
          </a:xfrm>
          <a:prstGeom prst="rect">
            <a:avLst/>
          </a:prstGeom>
          <a:solidFill>
            <a:schemeClr val="tx1"/>
          </a:solidFill>
          <a:ln w="9525">
            <a:solidFill>
              <a:schemeClr val="tx1"/>
            </a:solidFill>
            <a:round/>
            <a:headEnd/>
            <a:tailEnd/>
          </a:ln>
        </p:spPr>
        <p:txBody>
          <a:bodyPr/>
          <a:lstStyle/>
          <a:p>
            <a:endParaRPr lang="fr-FR" dirty="0">
              <a:solidFill>
                <a:schemeClr val="bg1">
                  <a:lumMod val="95000"/>
                </a:schemeClr>
              </a:solidFill>
              <a:latin typeface="Avenir Light"/>
              <a:cs typeface="Avenir Light"/>
            </a:endParaRPr>
          </a:p>
        </p:txBody>
      </p:sp>
      <p:sp>
        <p:nvSpPr>
          <p:cNvPr id="4" name="Rectangle 3"/>
          <p:cNvSpPr/>
          <p:nvPr/>
        </p:nvSpPr>
        <p:spPr>
          <a:xfrm>
            <a:off x="2833668" y="152400"/>
            <a:ext cx="3384589" cy="461665"/>
          </a:xfrm>
          <a:prstGeom prst="rect">
            <a:avLst/>
          </a:prstGeom>
        </p:spPr>
        <p:txBody>
          <a:bodyPr wrap="none">
            <a:spAutoFit/>
          </a:bodyPr>
          <a:lstStyle/>
          <a:p>
            <a:pPr algn="ctr">
              <a:defRPr/>
            </a:pPr>
            <a:r>
              <a:rPr lang="fr-FR" cap="all" dirty="0">
                <a:solidFill>
                  <a:srgbClr val="110AFF"/>
                </a:solidFill>
                <a:latin typeface="Avenir Light"/>
                <a:ea typeface="ＭＳ Ｐゴシック" charset="-128"/>
                <a:cs typeface="Avenir Light"/>
              </a:rPr>
              <a:t>Pacific Biosciences</a:t>
            </a:r>
          </a:p>
        </p:txBody>
      </p:sp>
      <p:pic>
        <p:nvPicPr>
          <p:cNvPr id="2" name="Image 1"/>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0" y="1320800"/>
            <a:ext cx="9144000" cy="4214904"/>
          </a:xfrm>
          <a:prstGeom prst="rect">
            <a:avLst/>
          </a:prstGeom>
        </p:spPr>
      </p:pic>
      <p:pic>
        <p:nvPicPr>
          <p:cNvPr id="3" name="Image 2"/>
          <p:cNvPicPr>
            <a:picLocks noChangeAspect="1"/>
          </p:cNvPicPr>
          <p:nvPr/>
        </p:nvPicPr>
        <p:blipFill>
          <a:blip r:embed="rId4"/>
          <a:stretch>
            <a:fillRect/>
          </a:stretch>
        </p:blipFill>
        <p:spPr>
          <a:xfrm>
            <a:off x="395536" y="4293096"/>
            <a:ext cx="4368800" cy="1219200"/>
          </a:xfrm>
          <a:prstGeom prst="rect">
            <a:avLst/>
          </a:prstGeom>
        </p:spPr>
      </p:pic>
      <p:pic>
        <p:nvPicPr>
          <p:cNvPr id="6" name="Image 5"/>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l="49167" r="21806"/>
          <a:stretch/>
        </p:blipFill>
        <p:spPr>
          <a:xfrm>
            <a:off x="4495800" y="1404913"/>
            <a:ext cx="2654300" cy="4203865"/>
          </a:xfrm>
          <a:prstGeom prst="rect">
            <a:avLst/>
          </a:prstGeom>
        </p:spPr>
      </p:pic>
      <p:pic>
        <p:nvPicPr>
          <p:cNvPr id="7" name="Image 6"/>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l="75416" t="72203" r="16668" b="8765"/>
          <a:stretch/>
        </p:blipFill>
        <p:spPr>
          <a:xfrm>
            <a:off x="2623964" y="3284984"/>
            <a:ext cx="723900" cy="800100"/>
          </a:xfrm>
          <a:prstGeom prst="rect">
            <a:avLst/>
          </a:prstGeom>
        </p:spPr>
      </p:pic>
      <p:sp>
        <p:nvSpPr>
          <p:cNvPr id="8" name="ZoneTexte 7"/>
          <p:cNvSpPr txBox="1"/>
          <p:nvPr/>
        </p:nvSpPr>
        <p:spPr>
          <a:xfrm>
            <a:off x="107504" y="4509120"/>
            <a:ext cx="4464496" cy="1661993"/>
          </a:xfrm>
          <a:prstGeom prst="rect">
            <a:avLst/>
          </a:prstGeom>
          <a:solidFill>
            <a:schemeClr val="tx1"/>
          </a:solidFill>
        </p:spPr>
        <p:txBody>
          <a:bodyPr wrap="square" rtlCol="0">
            <a:spAutoFit/>
          </a:bodyPr>
          <a:lstStyle/>
          <a:p>
            <a:r>
              <a:rPr lang="fr-FR" sz="1700">
                <a:solidFill>
                  <a:schemeClr val="bg1">
                    <a:lumMod val="95000"/>
                  </a:schemeClr>
                </a:solidFill>
                <a:latin typeface="Avenir Light"/>
                <a:cs typeface="Avenir Light"/>
              </a:rPr>
              <a:t>Circular consensus sequencing (CCS) reads are obtained when the SMRT bell template is replicated several times by the polymerase </a:t>
            </a:r>
          </a:p>
          <a:p>
            <a:endParaRPr lang="fr-FR" sz="1700">
              <a:solidFill>
                <a:schemeClr val="bg1">
                  <a:lumMod val="95000"/>
                </a:schemeClr>
              </a:solidFill>
              <a:latin typeface="Avenir Light"/>
              <a:cs typeface="Avenir Light"/>
            </a:endParaRPr>
          </a:p>
          <a:p>
            <a:r>
              <a:rPr lang="fr-FR" sz="1700">
                <a:solidFill>
                  <a:schemeClr val="bg1">
                    <a:lumMod val="95000"/>
                  </a:schemeClr>
                </a:solidFill>
                <a:latin typeface="Avenir Light"/>
                <a:cs typeface="Avenir Light"/>
              </a:rPr>
              <a:t>This allows a highly accurate sequencing by correction of random errors</a:t>
            </a:r>
            <a:endParaRPr lang="fr-FR" sz="1700" dirty="0">
              <a:solidFill>
                <a:schemeClr val="bg1">
                  <a:lumMod val="95000"/>
                </a:schemeClr>
              </a:solidFill>
              <a:latin typeface="Avenir Light"/>
              <a:cs typeface="Avenir Light"/>
            </a:endParaRPr>
          </a:p>
        </p:txBody>
      </p:sp>
      <p:sp>
        <p:nvSpPr>
          <p:cNvPr id="11" name="Rectangle 10"/>
          <p:cNvSpPr/>
          <p:nvPr/>
        </p:nvSpPr>
        <p:spPr bwMode="auto">
          <a:xfrm>
            <a:off x="36512" y="0"/>
            <a:ext cx="9144000" cy="476672"/>
          </a:xfrm>
          <a:prstGeom prst="rect">
            <a:avLst/>
          </a:prstGeom>
          <a:solidFill>
            <a:schemeClr val="bg1">
              <a:lumMod val="85000"/>
            </a:schemeClr>
          </a:solidFill>
          <a:ln w="9525" cap="flat" cmpd="sng" algn="ctr">
            <a:noFill/>
            <a:prstDash val="solid"/>
            <a:round/>
            <a:headEnd type="none" w="med" len="med"/>
            <a:tailEnd type="none" w="med" len="med"/>
          </a:ln>
          <a:effectLst/>
          <a:extLst/>
        </p:spPr>
        <p:txBody>
          <a:bodyPr lIns="82945" tIns="41473" rIns="82945" bIns="41473"/>
          <a:lstStyle/>
          <a:p>
            <a:pPr>
              <a:defRPr/>
            </a:pPr>
            <a:endParaRPr lang="fr-FR" dirty="0">
              <a:latin typeface="Avenir Light"/>
              <a:cs typeface="Avenir Light"/>
            </a:endParaRPr>
          </a:p>
        </p:txBody>
      </p:sp>
      <p:sp>
        <p:nvSpPr>
          <p:cNvPr id="12" name="Rectangle 11"/>
          <p:cNvSpPr/>
          <p:nvPr/>
        </p:nvSpPr>
        <p:spPr>
          <a:xfrm>
            <a:off x="35496" y="44624"/>
            <a:ext cx="8640960" cy="400110"/>
          </a:xfrm>
          <a:prstGeom prst="rect">
            <a:avLst/>
          </a:prstGeom>
          <a:noFill/>
        </p:spPr>
        <p:txBody>
          <a:bodyPr wrap="square">
            <a:spAutoFit/>
          </a:bodyPr>
          <a:lstStyle/>
          <a:p>
            <a:pPr>
              <a:defRPr/>
            </a:pPr>
            <a:r>
              <a:rPr lang="fr-FR" sz="2000" dirty="0">
                <a:solidFill>
                  <a:srgbClr val="110AFF"/>
                </a:solidFill>
                <a:latin typeface="Avenir Book" charset="0"/>
                <a:ea typeface="Avenir Book" charset="0"/>
                <a:cs typeface="Avenir Book" charset="0"/>
              </a:rPr>
              <a:t>RECENT </a:t>
            </a:r>
            <a:r>
              <a:rPr lang="fr-FR" sz="2000" dirty="0" smtClean="0">
                <a:solidFill>
                  <a:srgbClr val="110AFF"/>
                </a:solidFill>
                <a:latin typeface="Avenir Book" charset="0"/>
                <a:ea typeface="Avenir Book" charset="0"/>
                <a:cs typeface="Avenir Book" charset="0"/>
              </a:rPr>
              <a:t>IMPROVEMENT </a:t>
            </a:r>
            <a:r>
              <a:rPr lang="fr-FR" sz="2000" dirty="0" smtClean="0">
                <a:solidFill>
                  <a:srgbClr val="110AFF"/>
                </a:solidFill>
                <a:latin typeface="Avenir Book"/>
                <a:cs typeface="Avenir Book"/>
              </a:rPr>
              <a:t>WITH NEW CHEMISTRY </a:t>
            </a:r>
            <a:endParaRPr lang="fr-FR" sz="2000" dirty="0">
              <a:solidFill>
                <a:srgbClr val="110AFF"/>
              </a:solidFill>
              <a:latin typeface="Avenir Book"/>
              <a:cs typeface="Avenir Book"/>
            </a:endParaRPr>
          </a:p>
        </p:txBody>
      </p:sp>
    </p:spTree>
    <p:extLst>
      <p:ext uri="{BB962C8B-B14F-4D97-AF65-F5344CB8AC3E}">
        <p14:creationId xmlns:p14="http://schemas.microsoft.com/office/powerpoint/2010/main" val="108810446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476672"/>
          </a:xfrm>
          <a:prstGeom prst="rect">
            <a:avLst/>
          </a:prstGeom>
          <a:solidFill>
            <a:schemeClr val="bg1">
              <a:lumMod val="85000"/>
            </a:schemeClr>
          </a:solidFill>
          <a:ln w="9525" cap="flat" cmpd="sng" algn="ctr">
            <a:solidFill>
              <a:srgbClr val="FFFFFF"/>
            </a:solidFill>
            <a:prstDash val="solid"/>
            <a:round/>
            <a:headEnd type="none" w="med" len="med"/>
            <a:tailEnd type="none" w="med" len="med"/>
          </a:ln>
          <a:effectLst/>
          <a:extLst/>
        </p:spPr>
        <p:txBody>
          <a:bodyPr lIns="82945" tIns="41473" rIns="82945" bIns="41473"/>
          <a:lstStyle/>
          <a:p>
            <a:pPr>
              <a:defRPr/>
            </a:pPr>
            <a:endParaRPr lang="fr-FR" dirty="0">
              <a:latin typeface="Avenir Light"/>
              <a:cs typeface="Avenir Light"/>
            </a:endParaRPr>
          </a:p>
        </p:txBody>
      </p:sp>
      <p:sp>
        <p:nvSpPr>
          <p:cNvPr id="6" name="Rectangle 5"/>
          <p:cNvSpPr/>
          <p:nvPr/>
        </p:nvSpPr>
        <p:spPr>
          <a:xfrm>
            <a:off x="35496" y="44624"/>
            <a:ext cx="8640960" cy="400110"/>
          </a:xfrm>
          <a:prstGeom prst="rect">
            <a:avLst/>
          </a:prstGeom>
          <a:noFill/>
        </p:spPr>
        <p:txBody>
          <a:bodyPr wrap="square">
            <a:spAutoFit/>
          </a:bodyPr>
          <a:lstStyle/>
          <a:p>
            <a:pPr>
              <a:defRPr/>
            </a:pPr>
            <a:r>
              <a:rPr lang="fr-FR" sz="2000" dirty="0">
                <a:solidFill>
                  <a:srgbClr val="110AFF"/>
                </a:solidFill>
                <a:latin typeface="Avenir Book" charset="0"/>
                <a:ea typeface="Avenir Book" charset="0"/>
                <a:cs typeface="Avenir Book" charset="0"/>
              </a:rPr>
              <a:t>RECENT </a:t>
            </a:r>
            <a:r>
              <a:rPr lang="fr-FR" sz="2000" dirty="0" smtClean="0">
                <a:solidFill>
                  <a:srgbClr val="110AFF"/>
                </a:solidFill>
                <a:latin typeface="Avenir Book" charset="0"/>
                <a:ea typeface="Avenir Book" charset="0"/>
                <a:cs typeface="Avenir Book" charset="0"/>
              </a:rPr>
              <a:t>IMPROVEMENT: </a:t>
            </a:r>
            <a:r>
              <a:rPr lang="fr-FR" sz="2000" dirty="0" smtClean="0">
                <a:solidFill>
                  <a:srgbClr val="110AFF"/>
                </a:solidFill>
                <a:latin typeface="Avenir Book"/>
                <a:cs typeface="Avenir Book"/>
              </a:rPr>
              <a:t>GENOME ASSEMBLY WITH CCS</a:t>
            </a:r>
            <a:endParaRPr lang="fr-FR" sz="2000" dirty="0">
              <a:solidFill>
                <a:srgbClr val="110AFF"/>
              </a:solidFill>
              <a:latin typeface="Avenir Book"/>
              <a:cs typeface="Avenir Book"/>
            </a:endParaRPr>
          </a:p>
        </p:txBody>
      </p:sp>
      <p:grpSp>
        <p:nvGrpSpPr>
          <p:cNvPr id="15" name="Grouper 14"/>
          <p:cNvGrpSpPr/>
          <p:nvPr/>
        </p:nvGrpSpPr>
        <p:grpSpPr>
          <a:xfrm>
            <a:off x="2339752" y="506289"/>
            <a:ext cx="4896543" cy="6235079"/>
            <a:chOff x="368627" y="746834"/>
            <a:chExt cx="4563413" cy="5942271"/>
          </a:xfrm>
        </p:grpSpPr>
        <p:pic>
          <p:nvPicPr>
            <p:cNvPr id="9" name="Image 8"/>
            <p:cNvPicPr>
              <a:picLocks noChangeAspect="1"/>
            </p:cNvPicPr>
            <p:nvPr/>
          </p:nvPicPr>
          <p:blipFill rotWithShape="1">
            <a:blip r:embed="rId2"/>
            <a:srcRect t="52567" b="2750"/>
            <a:stretch/>
          </p:blipFill>
          <p:spPr>
            <a:xfrm>
              <a:off x="368627" y="2780928"/>
              <a:ext cx="4563413" cy="2448272"/>
            </a:xfrm>
            <a:prstGeom prst="rect">
              <a:avLst/>
            </a:prstGeom>
          </p:spPr>
        </p:pic>
        <p:pic>
          <p:nvPicPr>
            <p:cNvPr id="13" name="Image 12"/>
            <p:cNvPicPr>
              <a:picLocks noChangeAspect="1"/>
            </p:cNvPicPr>
            <p:nvPr/>
          </p:nvPicPr>
          <p:blipFill>
            <a:blip r:embed="rId3"/>
            <a:stretch>
              <a:fillRect/>
            </a:stretch>
          </p:blipFill>
          <p:spPr>
            <a:xfrm>
              <a:off x="691459" y="5157192"/>
              <a:ext cx="4168573" cy="1531913"/>
            </a:xfrm>
            <a:prstGeom prst="rect">
              <a:avLst/>
            </a:prstGeom>
          </p:spPr>
        </p:pic>
        <p:pic>
          <p:nvPicPr>
            <p:cNvPr id="14" name="Image 13"/>
            <p:cNvPicPr>
              <a:picLocks noChangeAspect="1"/>
            </p:cNvPicPr>
            <p:nvPr/>
          </p:nvPicPr>
          <p:blipFill>
            <a:blip r:embed="rId4"/>
            <a:stretch>
              <a:fillRect/>
            </a:stretch>
          </p:blipFill>
          <p:spPr>
            <a:xfrm>
              <a:off x="1331640" y="746834"/>
              <a:ext cx="2131982" cy="2057276"/>
            </a:xfrm>
            <a:prstGeom prst="rect">
              <a:avLst/>
            </a:prstGeom>
          </p:spPr>
        </p:pic>
      </p:grpSp>
    </p:spTree>
    <p:extLst>
      <p:ext uri="{BB962C8B-B14F-4D97-AF65-F5344CB8AC3E}">
        <p14:creationId xmlns:p14="http://schemas.microsoft.com/office/powerpoint/2010/main" val="194842182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p:cNvPicPr>
            <a:picLocks noChangeAspect="1"/>
          </p:cNvPicPr>
          <p:nvPr/>
        </p:nvPicPr>
        <p:blipFill rotWithShape="1">
          <a:blip r:embed="rId2"/>
          <a:srcRect l="75400" t="162501" r="13004" b="-162501"/>
          <a:stretch/>
        </p:blipFill>
        <p:spPr>
          <a:xfrm>
            <a:off x="6948264" y="4570385"/>
            <a:ext cx="1060376" cy="1603303"/>
          </a:xfrm>
          <a:prstGeom prst="rect">
            <a:avLst/>
          </a:prstGeom>
        </p:spPr>
      </p:pic>
      <p:pic>
        <p:nvPicPr>
          <p:cNvPr id="17" name="Image 16"/>
          <p:cNvPicPr>
            <a:picLocks noChangeAspect="1"/>
          </p:cNvPicPr>
          <p:nvPr/>
        </p:nvPicPr>
        <p:blipFill>
          <a:blip r:embed="rId3"/>
          <a:stretch>
            <a:fillRect/>
          </a:stretch>
        </p:blipFill>
        <p:spPr>
          <a:xfrm>
            <a:off x="1547664" y="1268760"/>
            <a:ext cx="5989750" cy="5516044"/>
          </a:xfrm>
          <a:prstGeom prst="rect">
            <a:avLst/>
          </a:prstGeom>
        </p:spPr>
      </p:pic>
      <p:sp>
        <p:nvSpPr>
          <p:cNvPr id="13" name="Rectangle 3"/>
          <p:cNvSpPr txBox="1">
            <a:spLocks noChangeArrowheads="1"/>
          </p:cNvSpPr>
          <p:nvPr/>
        </p:nvSpPr>
        <p:spPr bwMode="auto">
          <a:xfrm>
            <a:off x="323528" y="548680"/>
            <a:ext cx="8604448" cy="338554"/>
          </a:xfrm>
          <a:prstGeom prst="rect">
            <a:avLst/>
          </a:prstGeom>
          <a:solidFill>
            <a:srgbClr val="FFFFFF"/>
          </a:solid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ctr">
              <a:buNone/>
            </a:pPr>
            <a:r>
              <a:rPr lang="fr-FR" sz="1600" b="1" dirty="0" err="1">
                <a:solidFill>
                  <a:srgbClr val="000000"/>
                </a:solidFill>
                <a:latin typeface="Avenir Book" charset="0"/>
                <a:ea typeface="Avenir Book" charset="0"/>
                <a:cs typeface="Avenir Book" charset="0"/>
              </a:rPr>
              <a:t>C</a:t>
            </a:r>
            <a:r>
              <a:rPr lang="fr-FR" sz="1600" b="1" dirty="0" err="1" smtClean="0">
                <a:solidFill>
                  <a:srgbClr val="000000"/>
                </a:solidFill>
                <a:latin typeface="Avenir Book" charset="0"/>
                <a:ea typeface="Avenir Book" charset="0"/>
                <a:cs typeface="Avenir Book" charset="0"/>
              </a:rPr>
              <a:t>ircular</a:t>
            </a:r>
            <a:r>
              <a:rPr lang="fr-FR" sz="1600" b="1" dirty="0" smtClean="0">
                <a:solidFill>
                  <a:srgbClr val="000000"/>
                </a:solidFill>
                <a:latin typeface="Avenir Book" charset="0"/>
                <a:ea typeface="Avenir Book" charset="0"/>
                <a:cs typeface="Avenir Book" charset="0"/>
              </a:rPr>
              <a:t> consensus </a:t>
            </a:r>
            <a:r>
              <a:rPr lang="fr-FR" sz="1600" b="1" dirty="0" err="1" smtClean="0">
                <a:solidFill>
                  <a:srgbClr val="000000"/>
                </a:solidFill>
                <a:latin typeface="Avenir Book" charset="0"/>
                <a:ea typeface="Avenir Book" charset="0"/>
                <a:cs typeface="Avenir Book" charset="0"/>
              </a:rPr>
              <a:t>assembly</a:t>
            </a:r>
            <a:r>
              <a:rPr lang="fr-FR" sz="1600" b="1" dirty="0" smtClean="0">
                <a:solidFill>
                  <a:srgbClr val="000000"/>
                </a:solidFill>
                <a:latin typeface="Avenir Book" charset="0"/>
                <a:ea typeface="Avenir Book" charset="0"/>
                <a:cs typeface="Avenir Book" charset="0"/>
              </a:rPr>
              <a:t> of a </a:t>
            </a:r>
            <a:r>
              <a:rPr lang="fr-FR" sz="1600" b="1" dirty="0" err="1" smtClean="0">
                <a:solidFill>
                  <a:srgbClr val="000000"/>
                </a:solidFill>
                <a:latin typeface="Avenir Book" charset="0"/>
                <a:ea typeface="Avenir Book" charset="0"/>
                <a:cs typeface="Avenir Book" charset="0"/>
              </a:rPr>
              <a:t>human</a:t>
            </a:r>
            <a:r>
              <a:rPr lang="fr-FR" sz="1600" b="1" dirty="0" smtClean="0">
                <a:solidFill>
                  <a:srgbClr val="000000"/>
                </a:solidFill>
                <a:latin typeface="Avenir Book" charset="0"/>
                <a:ea typeface="Avenir Book" charset="0"/>
                <a:cs typeface="Avenir Book" charset="0"/>
              </a:rPr>
              <a:t> </a:t>
            </a:r>
            <a:r>
              <a:rPr lang="fr-FR" sz="1600" b="1" dirty="0" err="1" smtClean="0">
                <a:solidFill>
                  <a:srgbClr val="000000"/>
                </a:solidFill>
                <a:latin typeface="Avenir Book" charset="0"/>
                <a:ea typeface="Avenir Book" charset="0"/>
                <a:cs typeface="Avenir Book" charset="0"/>
              </a:rPr>
              <a:t>genome</a:t>
            </a:r>
            <a:endParaRPr lang="fr-FR" sz="1600" b="1" dirty="0">
              <a:solidFill>
                <a:srgbClr val="000000"/>
              </a:solidFill>
              <a:latin typeface="Avenir Book" charset="0"/>
              <a:ea typeface="Avenir Book" charset="0"/>
              <a:cs typeface="Avenir Book" charset="0"/>
            </a:endParaRPr>
          </a:p>
        </p:txBody>
      </p:sp>
      <p:sp>
        <p:nvSpPr>
          <p:cNvPr id="14" name="ZoneTexte 13"/>
          <p:cNvSpPr txBox="1"/>
          <p:nvPr/>
        </p:nvSpPr>
        <p:spPr>
          <a:xfrm>
            <a:off x="2774995" y="852690"/>
            <a:ext cx="3880678" cy="338554"/>
          </a:xfrm>
          <a:prstGeom prst="rect">
            <a:avLst/>
          </a:prstGeom>
          <a:noFill/>
        </p:spPr>
        <p:txBody>
          <a:bodyPr wrap="none" rtlCol="0">
            <a:spAutoFit/>
          </a:bodyPr>
          <a:lstStyle/>
          <a:p>
            <a:r>
              <a:rPr lang="fr-FR" sz="1600" b="1" dirty="0" err="1" smtClean="0">
                <a:latin typeface="Avenir Book" charset="0"/>
                <a:ea typeface="Avenir Book" charset="0"/>
                <a:cs typeface="Avenir Book" charset="0"/>
              </a:rPr>
              <a:t>Wenger</a:t>
            </a:r>
            <a:r>
              <a:rPr lang="fr-FR" sz="1600" b="1" dirty="0" smtClean="0">
                <a:latin typeface="Avenir Book" charset="0"/>
                <a:ea typeface="Avenir Book" charset="0"/>
                <a:cs typeface="Avenir Book" charset="0"/>
              </a:rPr>
              <a:t> et al. </a:t>
            </a:r>
            <a:r>
              <a:rPr lang="fr-FR" sz="1600" b="1" i="1" dirty="0" smtClean="0">
                <a:latin typeface="Avenir Book" charset="0"/>
                <a:ea typeface="Avenir Book" charset="0"/>
                <a:cs typeface="Avenir Book" charset="0"/>
              </a:rPr>
              <a:t>Nat. </a:t>
            </a:r>
            <a:r>
              <a:rPr lang="fr-FR" sz="1600" b="1" i="1" dirty="0" err="1" smtClean="0">
                <a:latin typeface="Avenir Book" charset="0"/>
                <a:ea typeface="Avenir Book" charset="0"/>
                <a:cs typeface="Avenir Book" charset="0"/>
              </a:rPr>
              <a:t>Biotechnol</a:t>
            </a:r>
            <a:r>
              <a:rPr lang="fr-FR" sz="1600" b="1" i="1" dirty="0" smtClean="0">
                <a:latin typeface="Avenir Book" charset="0"/>
                <a:ea typeface="Avenir Book" charset="0"/>
                <a:cs typeface="Avenir Book" charset="0"/>
              </a:rPr>
              <a:t>.</a:t>
            </a:r>
            <a:r>
              <a:rPr lang="fr-FR" sz="1600" b="1" dirty="0" smtClean="0">
                <a:latin typeface="Avenir Book" charset="0"/>
                <a:ea typeface="Avenir Book" charset="0"/>
                <a:cs typeface="Avenir Book" charset="0"/>
              </a:rPr>
              <a:t> oct. 2019</a:t>
            </a:r>
            <a:endParaRPr lang="fr-FR" sz="1600" b="1" dirty="0">
              <a:latin typeface="Avenir Book" charset="0"/>
              <a:ea typeface="Avenir Book" charset="0"/>
              <a:cs typeface="Avenir Book" charset="0"/>
            </a:endParaRPr>
          </a:p>
        </p:txBody>
      </p:sp>
      <p:sp>
        <p:nvSpPr>
          <p:cNvPr id="8" name="Rectangle 7"/>
          <p:cNvSpPr/>
          <p:nvPr/>
        </p:nvSpPr>
        <p:spPr bwMode="auto">
          <a:xfrm>
            <a:off x="0" y="0"/>
            <a:ext cx="9144000" cy="476672"/>
          </a:xfrm>
          <a:prstGeom prst="rect">
            <a:avLst/>
          </a:prstGeom>
          <a:solidFill>
            <a:schemeClr val="bg1">
              <a:lumMod val="85000"/>
            </a:schemeClr>
          </a:solidFill>
          <a:ln w="9525" cap="flat" cmpd="sng" algn="ctr">
            <a:solidFill>
              <a:srgbClr val="FFFFFF"/>
            </a:solidFill>
            <a:prstDash val="solid"/>
            <a:round/>
            <a:headEnd type="none" w="med" len="med"/>
            <a:tailEnd type="none" w="med" len="med"/>
          </a:ln>
          <a:effectLst/>
          <a:extLst/>
        </p:spPr>
        <p:txBody>
          <a:bodyPr lIns="82945" tIns="41473" rIns="82945" bIns="41473"/>
          <a:lstStyle/>
          <a:p>
            <a:pPr>
              <a:defRPr/>
            </a:pPr>
            <a:endParaRPr lang="fr-FR" dirty="0">
              <a:latin typeface="Avenir Light"/>
              <a:cs typeface="Avenir Light"/>
            </a:endParaRPr>
          </a:p>
        </p:txBody>
      </p:sp>
      <p:sp>
        <p:nvSpPr>
          <p:cNvPr id="9" name="Rectangle 8"/>
          <p:cNvSpPr/>
          <p:nvPr/>
        </p:nvSpPr>
        <p:spPr>
          <a:xfrm>
            <a:off x="35496" y="44624"/>
            <a:ext cx="8640960" cy="400110"/>
          </a:xfrm>
          <a:prstGeom prst="rect">
            <a:avLst/>
          </a:prstGeom>
          <a:noFill/>
        </p:spPr>
        <p:txBody>
          <a:bodyPr wrap="square">
            <a:spAutoFit/>
          </a:bodyPr>
          <a:lstStyle/>
          <a:p>
            <a:pPr>
              <a:defRPr/>
            </a:pPr>
            <a:r>
              <a:rPr lang="fr-FR" sz="2000" dirty="0">
                <a:solidFill>
                  <a:srgbClr val="110AFF"/>
                </a:solidFill>
                <a:latin typeface="Avenir Book" charset="0"/>
                <a:ea typeface="Avenir Book" charset="0"/>
                <a:cs typeface="Avenir Book" charset="0"/>
              </a:rPr>
              <a:t>RECENT </a:t>
            </a:r>
            <a:r>
              <a:rPr lang="fr-FR" sz="2000" dirty="0" smtClean="0">
                <a:solidFill>
                  <a:srgbClr val="110AFF"/>
                </a:solidFill>
                <a:latin typeface="Avenir Book" charset="0"/>
                <a:ea typeface="Avenir Book" charset="0"/>
                <a:cs typeface="Avenir Book" charset="0"/>
              </a:rPr>
              <a:t>IMPROVEMENT: </a:t>
            </a:r>
            <a:r>
              <a:rPr lang="fr-FR" sz="2000" dirty="0" smtClean="0">
                <a:solidFill>
                  <a:srgbClr val="110AFF"/>
                </a:solidFill>
                <a:latin typeface="Avenir Book"/>
                <a:cs typeface="Avenir Book"/>
              </a:rPr>
              <a:t>GENOME ASSEMBLY WITH CCS</a:t>
            </a:r>
            <a:endParaRPr lang="fr-FR" sz="2000" dirty="0">
              <a:solidFill>
                <a:srgbClr val="110AFF"/>
              </a:solidFill>
              <a:latin typeface="Avenir Book"/>
              <a:cs typeface="Avenir Book"/>
            </a:endParaRPr>
          </a:p>
        </p:txBody>
      </p:sp>
    </p:spTree>
    <p:extLst>
      <p:ext uri="{BB962C8B-B14F-4D97-AF65-F5344CB8AC3E}">
        <p14:creationId xmlns:p14="http://schemas.microsoft.com/office/powerpoint/2010/main" val="1474292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323528" y="620688"/>
            <a:ext cx="8604448" cy="338554"/>
          </a:xfrm>
          <a:prstGeom prst="rect">
            <a:avLst/>
          </a:prstGeom>
          <a:solidFill>
            <a:srgbClr val="FFFFFF"/>
          </a:solid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ctr">
              <a:buNone/>
            </a:pPr>
            <a:r>
              <a:rPr lang="fr-FR" sz="1600" b="1" dirty="0" err="1">
                <a:solidFill>
                  <a:srgbClr val="000000"/>
                </a:solidFill>
                <a:latin typeface="Avenir Light"/>
                <a:cs typeface="Avenir Light"/>
              </a:rPr>
              <a:t>C</a:t>
            </a:r>
            <a:r>
              <a:rPr lang="fr-FR" sz="1600" b="1" dirty="0" err="1" smtClean="0">
                <a:solidFill>
                  <a:srgbClr val="000000"/>
                </a:solidFill>
                <a:latin typeface="Avenir Light"/>
                <a:cs typeface="Avenir Light"/>
              </a:rPr>
              <a:t>ircular</a:t>
            </a:r>
            <a:r>
              <a:rPr lang="fr-FR" sz="1600" b="1" dirty="0" smtClean="0">
                <a:solidFill>
                  <a:srgbClr val="000000"/>
                </a:solidFill>
                <a:latin typeface="Avenir Light"/>
                <a:cs typeface="Avenir Light"/>
              </a:rPr>
              <a:t> consensus </a:t>
            </a:r>
            <a:r>
              <a:rPr lang="fr-FR" sz="1600" b="1" dirty="0" err="1" smtClean="0">
                <a:solidFill>
                  <a:srgbClr val="000000"/>
                </a:solidFill>
                <a:latin typeface="Avenir Light"/>
                <a:cs typeface="Avenir Light"/>
              </a:rPr>
              <a:t>assembly</a:t>
            </a:r>
            <a:r>
              <a:rPr lang="fr-FR" sz="1600" b="1" dirty="0" smtClean="0">
                <a:solidFill>
                  <a:srgbClr val="000000"/>
                </a:solidFill>
                <a:latin typeface="Avenir Light"/>
                <a:cs typeface="Avenir Light"/>
              </a:rPr>
              <a:t> of a </a:t>
            </a:r>
            <a:r>
              <a:rPr lang="fr-FR" sz="1600" b="1" dirty="0" err="1" smtClean="0">
                <a:solidFill>
                  <a:srgbClr val="000000"/>
                </a:solidFill>
                <a:latin typeface="Avenir Light"/>
                <a:cs typeface="Avenir Light"/>
              </a:rPr>
              <a:t>human</a:t>
            </a:r>
            <a:r>
              <a:rPr lang="fr-FR" sz="1600" b="1" dirty="0" smtClean="0">
                <a:solidFill>
                  <a:srgbClr val="000000"/>
                </a:solidFill>
                <a:latin typeface="Avenir Light"/>
                <a:cs typeface="Avenir Light"/>
              </a:rPr>
              <a:t> </a:t>
            </a:r>
            <a:r>
              <a:rPr lang="fr-FR" sz="1600" b="1" dirty="0" err="1" smtClean="0">
                <a:solidFill>
                  <a:srgbClr val="000000"/>
                </a:solidFill>
                <a:latin typeface="Avenir Light"/>
                <a:cs typeface="Avenir Light"/>
              </a:rPr>
              <a:t>genome</a:t>
            </a:r>
            <a:endParaRPr lang="fr-FR" sz="1600" b="1" dirty="0">
              <a:solidFill>
                <a:srgbClr val="000000"/>
              </a:solidFill>
              <a:latin typeface="Avenir Light"/>
              <a:cs typeface="Avenir Light"/>
            </a:endParaRPr>
          </a:p>
        </p:txBody>
      </p:sp>
      <p:sp>
        <p:nvSpPr>
          <p:cNvPr id="8" name="ZoneTexte 7"/>
          <p:cNvSpPr txBox="1"/>
          <p:nvPr/>
        </p:nvSpPr>
        <p:spPr>
          <a:xfrm>
            <a:off x="2774995" y="982385"/>
            <a:ext cx="3880678" cy="338554"/>
          </a:xfrm>
          <a:prstGeom prst="rect">
            <a:avLst/>
          </a:prstGeom>
          <a:noFill/>
        </p:spPr>
        <p:txBody>
          <a:bodyPr wrap="none" rtlCol="0">
            <a:spAutoFit/>
          </a:bodyPr>
          <a:lstStyle/>
          <a:p>
            <a:r>
              <a:rPr lang="fr-FR" sz="1600" b="1" dirty="0" err="1" smtClean="0">
                <a:latin typeface="Avenir Book"/>
                <a:cs typeface="Avenir Book"/>
              </a:rPr>
              <a:t>Wenger</a:t>
            </a:r>
            <a:r>
              <a:rPr lang="fr-FR" sz="1600" b="1" dirty="0" smtClean="0">
                <a:latin typeface="Avenir Book"/>
                <a:cs typeface="Avenir Book"/>
              </a:rPr>
              <a:t> et al. </a:t>
            </a:r>
            <a:r>
              <a:rPr lang="fr-FR" sz="1600" b="1" i="1" dirty="0" smtClean="0">
                <a:latin typeface="Avenir Book"/>
                <a:cs typeface="Avenir Book"/>
              </a:rPr>
              <a:t>Nat. </a:t>
            </a:r>
            <a:r>
              <a:rPr lang="fr-FR" sz="1600" b="1" i="1" dirty="0" err="1" smtClean="0">
                <a:latin typeface="Avenir Book"/>
                <a:cs typeface="Avenir Book"/>
              </a:rPr>
              <a:t>Biotechnol</a:t>
            </a:r>
            <a:r>
              <a:rPr lang="fr-FR" sz="1600" b="1" i="1" dirty="0" smtClean="0">
                <a:latin typeface="Avenir Book"/>
                <a:cs typeface="Avenir Book"/>
              </a:rPr>
              <a:t>.</a:t>
            </a:r>
            <a:r>
              <a:rPr lang="fr-FR" sz="1600" b="1" dirty="0" smtClean="0">
                <a:latin typeface="Avenir Book"/>
                <a:cs typeface="Avenir Book"/>
              </a:rPr>
              <a:t> oct. 2019</a:t>
            </a:r>
            <a:endParaRPr lang="fr-FR" sz="1600" b="1" dirty="0">
              <a:latin typeface="Avenir Book"/>
              <a:cs typeface="Avenir Book"/>
            </a:endParaRPr>
          </a:p>
        </p:txBody>
      </p:sp>
      <p:pic>
        <p:nvPicPr>
          <p:cNvPr id="2" name="Image 1"/>
          <p:cNvPicPr>
            <a:picLocks noChangeAspect="1"/>
          </p:cNvPicPr>
          <p:nvPr/>
        </p:nvPicPr>
        <p:blipFill>
          <a:blip r:embed="rId2"/>
          <a:stretch>
            <a:fillRect/>
          </a:stretch>
        </p:blipFill>
        <p:spPr>
          <a:xfrm>
            <a:off x="899592" y="1772816"/>
            <a:ext cx="7134804" cy="4120636"/>
          </a:xfrm>
          <a:prstGeom prst="rect">
            <a:avLst/>
          </a:prstGeom>
        </p:spPr>
      </p:pic>
      <p:sp>
        <p:nvSpPr>
          <p:cNvPr id="10" name="Rectangle 9"/>
          <p:cNvSpPr/>
          <p:nvPr/>
        </p:nvSpPr>
        <p:spPr bwMode="auto">
          <a:xfrm>
            <a:off x="0" y="0"/>
            <a:ext cx="9144000" cy="476672"/>
          </a:xfrm>
          <a:prstGeom prst="rect">
            <a:avLst/>
          </a:prstGeom>
          <a:solidFill>
            <a:schemeClr val="bg1">
              <a:lumMod val="85000"/>
            </a:schemeClr>
          </a:solidFill>
          <a:ln w="9525" cap="flat" cmpd="sng" algn="ctr">
            <a:solidFill>
              <a:srgbClr val="FFFFFF"/>
            </a:solidFill>
            <a:prstDash val="solid"/>
            <a:round/>
            <a:headEnd type="none" w="med" len="med"/>
            <a:tailEnd type="none" w="med" len="med"/>
          </a:ln>
          <a:effectLst/>
          <a:extLst/>
        </p:spPr>
        <p:txBody>
          <a:bodyPr lIns="82945" tIns="41473" rIns="82945" bIns="41473"/>
          <a:lstStyle/>
          <a:p>
            <a:pPr>
              <a:defRPr/>
            </a:pPr>
            <a:endParaRPr lang="fr-FR" dirty="0">
              <a:latin typeface="Avenir Light"/>
              <a:cs typeface="Avenir Light"/>
            </a:endParaRPr>
          </a:p>
        </p:txBody>
      </p:sp>
      <p:sp>
        <p:nvSpPr>
          <p:cNvPr id="11" name="Rectangle 10"/>
          <p:cNvSpPr/>
          <p:nvPr/>
        </p:nvSpPr>
        <p:spPr>
          <a:xfrm>
            <a:off x="35496" y="44624"/>
            <a:ext cx="8640960" cy="400110"/>
          </a:xfrm>
          <a:prstGeom prst="rect">
            <a:avLst/>
          </a:prstGeom>
          <a:noFill/>
        </p:spPr>
        <p:txBody>
          <a:bodyPr wrap="square">
            <a:spAutoFit/>
          </a:bodyPr>
          <a:lstStyle/>
          <a:p>
            <a:pPr>
              <a:defRPr/>
            </a:pPr>
            <a:r>
              <a:rPr lang="fr-FR" sz="2000" dirty="0">
                <a:solidFill>
                  <a:srgbClr val="110AFF"/>
                </a:solidFill>
                <a:latin typeface="Avenir Book" charset="0"/>
                <a:ea typeface="Avenir Book" charset="0"/>
                <a:cs typeface="Avenir Book" charset="0"/>
              </a:rPr>
              <a:t>RECENT </a:t>
            </a:r>
            <a:r>
              <a:rPr lang="fr-FR" sz="2000" dirty="0" smtClean="0">
                <a:solidFill>
                  <a:srgbClr val="110AFF"/>
                </a:solidFill>
                <a:latin typeface="Avenir Book" charset="0"/>
                <a:ea typeface="Avenir Book" charset="0"/>
                <a:cs typeface="Avenir Book" charset="0"/>
              </a:rPr>
              <a:t>IMPROVEMENT: </a:t>
            </a:r>
            <a:r>
              <a:rPr lang="fr-FR" sz="2000" dirty="0" smtClean="0">
                <a:solidFill>
                  <a:srgbClr val="110AFF"/>
                </a:solidFill>
                <a:latin typeface="Avenir Book"/>
                <a:cs typeface="Avenir Book"/>
              </a:rPr>
              <a:t>GENOME ASSEMBLY WITH CCS</a:t>
            </a:r>
            <a:endParaRPr lang="fr-FR" sz="2000" dirty="0">
              <a:solidFill>
                <a:srgbClr val="110AFF"/>
              </a:solidFill>
              <a:latin typeface="Avenir Book"/>
              <a:cs typeface="Avenir Book"/>
            </a:endParaRPr>
          </a:p>
        </p:txBody>
      </p:sp>
    </p:spTree>
    <p:extLst>
      <p:ext uri="{BB962C8B-B14F-4D97-AF65-F5344CB8AC3E}">
        <p14:creationId xmlns:p14="http://schemas.microsoft.com/office/powerpoint/2010/main" val="179477656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323528" y="620688"/>
            <a:ext cx="8604448" cy="338554"/>
          </a:xfrm>
          <a:prstGeom prst="rect">
            <a:avLst/>
          </a:prstGeom>
          <a:solidFill>
            <a:srgbClr val="FFFFFF"/>
          </a:solid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ctr">
              <a:buNone/>
            </a:pPr>
            <a:r>
              <a:rPr lang="fr-FR" sz="1600" b="1" dirty="0" err="1">
                <a:solidFill>
                  <a:srgbClr val="000000"/>
                </a:solidFill>
                <a:latin typeface="Avenir Light"/>
                <a:cs typeface="Avenir Light"/>
              </a:rPr>
              <a:t>C</a:t>
            </a:r>
            <a:r>
              <a:rPr lang="fr-FR" sz="1600" b="1" dirty="0" err="1" smtClean="0">
                <a:solidFill>
                  <a:srgbClr val="000000"/>
                </a:solidFill>
                <a:latin typeface="Avenir Light"/>
                <a:cs typeface="Avenir Light"/>
              </a:rPr>
              <a:t>ircular</a:t>
            </a:r>
            <a:r>
              <a:rPr lang="fr-FR" sz="1600" b="1" dirty="0" smtClean="0">
                <a:solidFill>
                  <a:srgbClr val="000000"/>
                </a:solidFill>
                <a:latin typeface="Avenir Light"/>
                <a:cs typeface="Avenir Light"/>
              </a:rPr>
              <a:t> consensus </a:t>
            </a:r>
            <a:r>
              <a:rPr lang="fr-FR" sz="1600" b="1" dirty="0" err="1" smtClean="0">
                <a:solidFill>
                  <a:srgbClr val="000000"/>
                </a:solidFill>
                <a:latin typeface="Avenir Light"/>
                <a:cs typeface="Avenir Light"/>
              </a:rPr>
              <a:t>assembly</a:t>
            </a:r>
            <a:r>
              <a:rPr lang="fr-FR" sz="1600" b="1" dirty="0" smtClean="0">
                <a:solidFill>
                  <a:srgbClr val="000000"/>
                </a:solidFill>
                <a:latin typeface="Avenir Light"/>
                <a:cs typeface="Avenir Light"/>
              </a:rPr>
              <a:t> of a </a:t>
            </a:r>
            <a:r>
              <a:rPr lang="fr-FR" sz="1600" b="1" dirty="0" err="1" smtClean="0">
                <a:solidFill>
                  <a:srgbClr val="000000"/>
                </a:solidFill>
                <a:latin typeface="Avenir Light"/>
                <a:cs typeface="Avenir Light"/>
              </a:rPr>
              <a:t>human</a:t>
            </a:r>
            <a:r>
              <a:rPr lang="fr-FR" sz="1600" b="1" dirty="0" smtClean="0">
                <a:solidFill>
                  <a:srgbClr val="000000"/>
                </a:solidFill>
                <a:latin typeface="Avenir Light"/>
                <a:cs typeface="Avenir Light"/>
              </a:rPr>
              <a:t> </a:t>
            </a:r>
            <a:r>
              <a:rPr lang="fr-FR" sz="1600" b="1" dirty="0" err="1" smtClean="0">
                <a:solidFill>
                  <a:srgbClr val="000000"/>
                </a:solidFill>
                <a:latin typeface="Avenir Light"/>
                <a:cs typeface="Avenir Light"/>
              </a:rPr>
              <a:t>genome</a:t>
            </a:r>
            <a:endParaRPr lang="fr-FR" sz="1600" b="1" dirty="0">
              <a:solidFill>
                <a:srgbClr val="000000"/>
              </a:solidFill>
              <a:latin typeface="Avenir Light"/>
              <a:cs typeface="Avenir Light"/>
            </a:endParaRPr>
          </a:p>
        </p:txBody>
      </p:sp>
      <p:sp>
        <p:nvSpPr>
          <p:cNvPr id="8" name="ZoneTexte 7"/>
          <p:cNvSpPr txBox="1"/>
          <p:nvPr/>
        </p:nvSpPr>
        <p:spPr>
          <a:xfrm>
            <a:off x="2774995" y="982385"/>
            <a:ext cx="3880678" cy="338554"/>
          </a:xfrm>
          <a:prstGeom prst="rect">
            <a:avLst/>
          </a:prstGeom>
          <a:noFill/>
        </p:spPr>
        <p:txBody>
          <a:bodyPr wrap="none" rtlCol="0">
            <a:spAutoFit/>
          </a:bodyPr>
          <a:lstStyle/>
          <a:p>
            <a:r>
              <a:rPr lang="fr-FR" sz="1600" b="1" dirty="0" err="1" smtClean="0">
                <a:latin typeface="Avenir Book"/>
                <a:cs typeface="Avenir Book"/>
              </a:rPr>
              <a:t>Wenger</a:t>
            </a:r>
            <a:r>
              <a:rPr lang="fr-FR" sz="1600" b="1" dirty="0" smtClean="0">
                <a:latin typeface="Avenir Book"/>
                <a:cs typeface="Avenir Book"/>
              </a:rPr>
              <a:t> et al. </a:t>
            </a:r>
            <a:r>
              <a:rPr lang="fr-FR" sz="1600" b="1" i="1" dirty="0" smtClean="0">
                <a:latin typeface="Avenir Book"/>
                <a:cs typeface="Avenir Book"/>
              </a:rPr>
              <a:t>Nat. </a:t>
            </a:r>
            <a:r>
              <a:rPr lang="fr-FR" sz="1600" b="1" i="1" dirty="0" err="1" smtClean="0">
                <a:latin typeface="Avenir Book"/>
                <a:cs typeface="Avenir Book"/>
              </a:rPr>
              <a:t>Biotechnol</a:t>
            </a:r>
            <a:r>
              <a:rPr lang="fr-FR" sz="1600" b="1" i="1" dirty="0" smtClean="0">
                <a:latin typeface="Avenir Book"/>
                <a:cs typeface="Avenir Book"/>
              </a:rPr>
              <a:t>.</a:t>
            </a:r>
            <a:r>
              <a:rPr lang="fr-FR" sz="1600" b="1" dirty="0" smtClean="0">
                <a:latin typeface="Avenir Book"/>
                <a:cs typeface="Avenir Book"/>
              </a:rPr>
              <a:t> oct. 2019</a:t>
            </a:r>
            <a:endParaRPr lang="fr-FR" sz="1600" b="1" dirty="0">
              <a:latin typeface="Avenir Book"/>
              <a:cs typeface="Avenir Book"/>
            </a:endParaRPr>
          </a:p>
        </p:txBody>
      </p:sp>
      <p:grpSp>
        <p:nvGrpSpPr>
          <p:cNvPr id="9" name="Grouper 8"/>
          <p:cNvGrpSpPr/>
          <p:nvPr/>
        </p:nvGrpSpPr>
        <p:grpSpPr>
          <a:xfrm>
            <a:off x="1646802" y="1628800"/>
            <a:ext cx="5850396" cy="2529844"/>
            <a:chOff x="72008" y="2915380"/>
            <a:chExt cx="4061510" cy="1612868"/>
          </a:xfrm>
        </p:grpSpPr>
        <p:grpSp>
          <p:nvGrpSpPr>
            <p:cNvPr id="10" name="Grouper 9"/>
            <p:cNvGrpSpPr/>
            <p:nvPr/>
          </p:nvGrpSpPr>
          <p:grpSpPr>
            <a:xfrm>
              <a:off x="107504" y="2924945"/>
              <a:ext cx="4026014" cy="1603303"/>
              <a:chOff x="323528" y="4437112"/>
              <a:chExt cx="4026014" cy="1603303"/>
            </a:xfrm>
          </p:grpSpPr>
          <p:pic>
            <p:nvPicPr>
              <p:cNvPr id="12" name="Image 11"/>
              <p:cNvPicPr>
                <a:picLocks noChangeAspect="1"/>
              </p:cNvPicPr>
              <p:nvPr/>
            </p:nvPicPr>
            <p:blipFill rotWithShape="1">
              <a:blip r:embed="rId2"/>
              <a:srcRect l="10534" r="55937"/>
              <a:stretch/>
            </p:blipFill>
            <p:spPr>
              <a:xfrm>
                <a:off x="323528" y="4437112"/>
                <a:ext cx="3065886" cy="1603303"/>
              </a:xfrm>
              <a:prstGeom prst="rect">
                <a:avLst/>
              </a:prstGeom>
            </p:spPr>
          </p:pic>
          <p:pic>
            <p:nvPicPr>
              <p:cNvPr id="13" name="Image 12"/>
              <p:cNvPicPr>
                <a:picLocks noChangeAspect="1"/>
              </p:cNvPicPr>
              <p:nvPr/>
            </p:nvPicPr>
            <p:blipFill rotWithShape="1">
              <a:blip r:embed="rId2"/>
              <a:srcRect l="89833"/>
              <a:stretch/>
            </p:blipFill>
            <p:spPr>
              <a:xfrm>
                <a:off x="3419872" y="4437112"/>
                <a:ext cx="929670" cy="1603303"/>
              </a:xfrm>
              <a:prstGeom prst="rect">
                <a:avLst/>
              </a:prstGeom>
            </p:spPr>
          </p:pic>
        </p:grpSp>
        <p:pic>
          <p:nvPicPr>
            <p:cNvPr id="11" name="Image 10"/>
            <p:cNvPicPr>
              <a:picLocks noChangeAspect="1"/>
            </p:cNvPicPr>
            <p:nvPr/>
          </p:nvPicPr>
          <p:blipFill rotWithShape="1">
            <a:blip r:embed="rId2"/>
            <a:srcRect r="57875" b="81438"/>
            <a:stretch/>
          </p:blipFill>
          <p:spPr>
            <a:xfrm>
              <a:off x="72008" y="2915380"/>
              <a:ext cx="3851920" cy="297596"/>
            </a:xfrm>
            <a:prstGeom prst="rect">
              <a:avLst/>
            </a:prstGeom>
          </p:spPr>
        </p:pic>
      </p:grpSp>
      <p:sp>
        <p:nvSpPr>
          <p:cNvPr id="3" name="ZoneTexte 2"/>
          <p:cNvSpPr txBox="1"/>
          <p:nvPr/>
        </p:nvSpPr>
        <p:spPr>
          <a:xfrm>
            <a:off x="251520" y="4606638"/>
            <a:ext cx="8604448" cy="584775"/>
          </a:xfrm>
          <a:prstGeom prst="rect">
            <a:avLst/>
          </a:prstGeom>
          <a:noFill/>
          <a:ln>
            <a:solidFill>
              <a:srgbClr val="FF2A44"/>
            </a:solidFill>
          </a:ln>
        </p:spPr>
        <p:txBody>
          <a:bodyPr wrap="square" rtlCol="0">
            <a:spAutoFit/>
          </a:bodyPr>
          <a:lstStyle/>
          <a:p>
            <a:pPr algn="just"/>
            <a:r>
              <a:rPr lang="fr-FR" sz="1600" dirty="0" err="1" smtClean="0"/>
              <a:t>Canu</a:t>
            </a:r>
            <a:r>
              <a:rPr lang="fr-FR" sz="1600" dirty="0" smtClean="0"/>
              <a:t> </a:t>
            </a:r>
            <a:r>
              <a:rPr lang="fr-FR" sz="1600" dirty="0" err="1"/>
              <a:t>assembly</a:t>
            </a:r>
            <a:r>
              <a:rPr lang="fr-FR" sz="1600" dirty="0"/>
              <a:t> </a:t>
            </a:r>
            <a:r>
              <a:rPr lang="fr-FR" sz="1600" dirty="0" smtClean="0"/>
              <a:t>: </a:t>
            </a:r>
            <a:r>
              <a:rPr lang="fr-FR" sz="1600" dirty="0" err="1" smtClean="0"/>
              <a:t>genome</a:t>
            </a:r>
            <a:r>
              <a:rPr lang="fr-FR" sz="1600" dirty="0" smtClean="0"/>
              <a:t> </a:t>
            </a:r>
            <a:r>
              <a:rPr lang="fr-FR" sz="1600" dirty="0"/>
              <a:t>size </a:t>
            </a:r>
            <a:r>
              <a:rPr lang="fr-FR" sz="1600" dirty="0" smtClean="0"/>
              <a:t>3.42 Gb</a:t>
            </a:r>
            <a:r>
              <a:rPr lang="fr-FR" sz="1600" dirty="0"/>
              <a:t> </a:t>
            </a:r>
            <a:r>
              <a:rPr lang="fr-FR" sz="1600" dirty="0" err="1" smtClean="0"/>
              <a:t>larger</a:t>
            </a:r>
            <a:r>
              <a:rPr lang="fr-FR" sz="1600" dirty="0" smtClean="0"/>
              <a:t> </a:t>
            </a:r>
            <a:r>
              <a:rPr lang="fr-FR" sz="1600" dirty="0" err="1" smtClean="0"/>
              <a:t>than</a:t>
            </a:r>
            <a:r>
              <a:rPr lang="fr-FR" sz="1600" dirty="0" smtClean="0"/>
              <a:t> the </a:t>
            </a:r>
            <a:r>
              <a:rPr lang="fr-FR" sz="1600" dirty="0" err="1" smtClean="0"/>
              <a:t>expected</a:t>
            </a:r>
            <a:r>
              <a:rPr lang="fr-FR" sz="1600" dirty="0" smtClean="0"/>
              <a:t> </a:t>
            </a:r>
            <a:r>
              <a:rPr lang="fr-FR" sz="1600" dirty="0" err="1"/>
              <a:t>haploid</a:t>
            </a:r>
            <a:r>
              <a:rPr lang="fr-FR" sz="1600" dirty="0"/>
              <a:t> </a:t>
            </a:r>
            <a:r>
              <a:rPr lang="fr-FR" sz="1600" dirty="0" err="1"/>
              <a:t>human</a:t>
            </a:r>
            <a:r>
              <a:rPr lang="fr-FR" sz="1600" dirty="0"/>
              <a:t> </a:t>
            </a:r>
            <a:r>
              <a:rPr lang="fr-FR" sz="1600" dirty="0" err="1" smtClean="0"/>
              <a:t>genome</a:t>
            </a:r>
            <a:endParaRPr lang="fr-FR" sz="1600" dirty="0" smtClean="0"/>
          </a:p>
          <a:p>
            <a:pPr algn="just"/>
            <a:r>
              <a:rPr lang="fr-FR" sz="1600" dirty="0" err="1" smtClean="0"/>
              <a:t>because</a:t>
            </a:r>
            <a:r>
              <a:rPr lang="fr-FR" sz="1600" dirty="0" smtClean="0"/>
              <a:t> </a:t>
            </a:r>
            <a:r>
              <a:rPr lang="fr-FR" sz="1600" dirty="0" err="1"/>
              <a:t>it</a:t>
            </a:r>
            <a:r>
              <a:rPr lang="fr-FR" sz="1600" dirty="0"/>
              <a:t> </a:t>
            </a:r>
            <a:r>
              <a:rPr lang="fr-FR" sz="1600" dirty="0" err="1"/>
              <a:t>resolves</a:t>
            </a:r>
            <a:r>
              <a:rPr lang="fr-FR" sz="1600" dirty="0"/>
              <a:t> </a:t>
            </a:r>
            <a:r>
              <a:rPr lang="fr-FR" sz="1600" dirty="0" err="1"/>
              <a:t>some</a:t>
            </a:r>
            <a:r>
              <a:rPr lang="fr-FR" sz="1600" dirty="0"/>
              <a:t> </a:t>
            </a:r>
            <a:r>
              <a:rPr lang="fr-FR" sz="1600" dirty="0" err="1"/>
              <a:t>heterozygous</a:t>
            </a:r>
            <a:r>
              <a:rPr lang="fr-FR" sz="1600" dirty="0"/>
              <a:t> </a:t>
            </a:r>
            <a:r>
              <a:rPr lang="fr-FR" sz="1600" dirty="0" err="1"/>
              <a:t>alleles</a:t>
            </a:r>
            <a:r>
              <a:rPr lang="fr-FR" sz="1600" dirty="0"/>
              <a:t> </a:t>
            </a:r>
            <a:r>
              <a:rPr lang="fr-FR" sz="1600" dirty="0" err="1"/>
              <a:t>into</a:t>
            </a:r>
            <a:r>
              <a:rPr lang="fr-FR" sz="1600" dirty="0"/>
              <a:t> </a:t>
            </a:r>
            <a:r>
              <a:rPr lang="fr-FR" sz="1600" dirty="0" err="1"/>
              <a:t>separate</a:t>
            </a:r>
            <a:r>
              <a:rPr lang="fr-FR" sz="1600" dirty="0"/>
              <a:t> contigs</a:t>
            </a:r>
          </a:p>
        </p:txBody>
      </p:sp>
      <p:sp>
        <p:nvSpPr>
          <p:cNvPr id="2" name="Ellipse 1"/>
          <p:cNvSpPr/>
          <p:nvPr/>
        </p:nvSpPr>
        <p:spPr bwMode="auto">
          <a:xfrm>
            <a:off x="3131840" y="3068960"/>
            <a:ext cx="576064" cy="338554"/>
          </a:xfrm>
          <a:prstGeom prst="ellipse">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15" name="Rectangle 14"/>
          <p:cNvSpPr/>
          <p:nvPr/>
        </p:nvSpPr>
        <p:spPr bwMode="auto">
          <a:xfrm>
            <a:off x="0" y="0"/>
            <a:ext cx="9144000" cy="476672"/>
          </a:xfrm>
          <a:prstGeom prst="rect">
            <a:avLst/>
          </a:prstGeom>
          <a:solidFill>
            <a:schemeClr val="bg1">
              <a:lumMod val="85000"/>
            </a:schemeClr>
          </a:solidFill>
          <a:ln w="9525" cap="flat" cmpd="sng" algn="ctr">
            <a:solidFill>
              <a:srgbClr val="FFFFFF"/>
            </a:solidFill>
            <a:prstDash val="solid"/>
            <a:round/>
            <a:headEnd type="none" w="med" len="med"/>
            <a:tailEnd type="none" w="med" len="med"/>
          </a:ln>
          <a:effectLst/>
          <a:extLst/>
        </p:spPr>
        <p:txBody>
          <a:bodyPr lIns="82945" tIns="41473" rIns="82945" bIns="41473"/>
          <a:lstStyle/>
          <a:p>
            <a:pPr>
              <a:defRPr/>
            </a:pPr>
            <a:endParaRPr lang="fr-FR" dirty="0">
              <a:latin typeface="Avenir Light"/>
              <a:cs typeface="Avenir Light"/>
            </a:endParaRPr>
          </a:p>
        </p:txBody>
      </p:sp>
      <p:sp>
        <p:nvSpPr>
          <p:cNvPr id="16" name="Rectangle 15"/>
          <p:cNvSpPr/>
          <p:nvPr/>
        </p:nvSpPr>
        <p:spPr>
          <a:xfrm>
            <a:off x="35496" y="44624"/>
            <a:ext cx="8640960" cy="400110"/>
          </a:xfrm>
          <a:prstGeom prst="rect">
            <a:avLst/>
          </a:prstGeom>
          <a:noFill/>
        </p:spPr>
        <p:txBody>
          <a:bodyPr wrap="square">
            <a:spAutoFit/>
          </a:bodyPr>
          <a:lstStyle/>
          <a:p>
            <a:pPr>
              <a:defRPr/>
            </a:pPr>
            <a:r>
              <a:rPr lang="fr-FR" sz="2000" dirty="0">
                <a:solidFill>
                  <a:srgbClr val="110AFF"/>
                </a:solidFill>
                <a:latin typeface="Avenir Book" charset="0"/>
                <a:ea typeface="Avenir Book" charset="0"/>
                <a:cs typeface="Avenir Book" charset="0"/>
              </a:rPr>
              <a:t>RECENT </a:t>
            </a:r>
            <a:r>
              <a:rPr lang="fr-FR" sz="2000" dirty="0" smtClean="0">
                <a:solidFill>
                  <a:srgbClr val="110AFF"/>
                </a:solidFill>
                <a:latin typeface="Avenir Book" charset="0"/>
                <a:ea typeface="Avenir Book" charset="0"/>
                <a:cs typeface="Avenir Book" charset="0"/>
              </a:rPr>
              <a:t>IMPROVEMENT: </a:t>
            </a:r>
            <a:r>
              <a:rPr lang="fr-FR" sz="2000" dirty="0" smtClean="0">
                <a:solidFill>
                  <a:srgbClr val="110AFF"/>
                </a:solidFill>
                <a:latin typeface="Avenir Book"/>
                <a:cs typeface="Avenir Book"/>
              </a:rPr>
              <a:t>GENOME ASSEMBLY WITH CCS</a:t>
            </a:r>
            <a:endParaRPr lang="fr-FR" sz="2000" dirty="0">
              <a:solidFill>
                <a:srgbClr val="110AFF"/>
              </a:solidFill>
              <a:latin typeface="Avenir Book"/>
              <a:cs typeface="Avenir Book"/>
            </a:endParaRPr>
          </a:p>
        </p:txBody>
      </p:sp>
      <p:sp>
        <p:nvSpPr>
          <p:cNvPr id="14" name="ZoneTexte 13"/>
          <p:cNvSpPr txBox="1"/>
          <p:nvPr/>
        </p:nvSpPr>
        <p:spPr>
          <a:xfrm>
            <a:off x="269776" y="5508521"/>
            <a:ext cx="8604448" cy="584775"/>
          </a:xfrm>
          <a:prstGeom prst="rect">
            <a:avLst/>
          </a:prstGeom>
          <a:noFill/>
          <a:ln>
            <a:solidFill>
              <a:srgbClr val="FF0000"/>
            </a:solidFill>
          </a:ln>
        </p:spPr>
        <p:txBody>
          <a:bodyPr wrap="square" rtlCol="0">
            <a:spAutoFit/>
          </a:bodyPr>
          <a:lstStyle/>
          <a:p>
            <a:pPr algn="just"/>
            <a:r>
              <a:rPr lang="fr-FR" sz="1600" dirty="0" smtClean="0"/>
              <a:t>CCS </a:t>
            </a:r>
            <a:r>
              <a:rPr lang="fr-FR" sz="1600" dirty="0" err="1"/>
              <a:t>reads</a:t>
            </a:r>
            <a:r>
              <a:rPr lang="fr-FR" sz="1600" dirty="0"/>
              <a:t> </a:t>
            </a:r>
            <a:r>
              <a:rPr lang="fr-FR" sz="1600" dirty="0" err="1"/>
              <a:t>alone</a:t>
            </a:r>
            <a:r>
              <a:rPr lang="fr-FR" sz="1600" dirty="0"/>
              <a:t> </a:t>
            </a:r>
            <a:r>
              <a:rPr lang="fr-FR" sz="1600" dirty="0" err="1"/>
              <a:t>produced</a:t>
            </a:r>
            <a:r>
              <a:rPr lang="fr-FR" sz="1600" dirty="0"/>
              <a:t> a </a:t>
            </a:r>
            <a:r>
              <a:rPr lang="fr-FR" sz="1600" dirty="0" err="1"/>
              <a:t>contiguous</a:t>
            </a:r>
            <a:r>
              <a:rPr lang="fr-FR" sz="1600" dirty="0"/>
              <a:t> and </a:t>
            </a:r>
            <a:r>
              <a:rPr lang="fr-FR" sz="1600" dirty="0" err="1"/>
              <a:t>accurate</a:t>
            </a:r>
            <a:r>
              <a:rPr lang="fr-FR" sz="1600" dirty="0"/>
              <a:t> </a:t>
            </a:r>
            <a:r>
              <a:rPr lang="fr-FR" sz="1600" dirty="0" err="1"/>
              <a:t>genome</a:t>
            </a:r>
            <a:r>
              <a:rPr lang="fr-FR" sz="1600" dirty="0"/>
              <a:t> </a:t>
            </a:r>
            <a:r>
              <a:rPr lang="fr-FR" sz="1600" dirty="0" err="1"/>
              <a:t>with</a:t>
            </a:r>
            <a:r>
              <a:rPr lang="fr-FR" sz="1600" dirty="0"/>
              <a:t> a </a:t>
            </a:r>
            <a:r>
              <a:rPr lang="fr-FR" sz="1600" dirty="0" smtClean="0"/>
              <a:t>concordance </a:t>
            </a:r>
            <a:r>
              <a:rPr lang="fr-FR" sz="1600" dirty="0"/>
              <a:t>of 99.997%, </a:t>
            </a:r>
            <a:r>
              <a:rPr lang="fr-FR" sz="1600" dirty="0" err="1"/>
              <a:t>substantially</a:t>
            </a:r>
            <a:r>
              <a:rPr lang="fr-FR" sz="1600" dirty="0"/>
              <a:t> </a:t>
            </a:r>
            <a:r>
              <a:rPr lang="fr-FR" sz="1600" b="1" i="1" dirty="0" err="1" smtClean="0">
                <a:solidFill>
                  <a:srgbClr val="FF0000"/>
                </a:solidFill>
              </a:rPr>
              <a:t>outperforming</a:t>
            </a:r>
            <a:r>
              <a:rPr lang="fr-FR" sz="1600" b="1" i="1" dirty="0" smtClean="0">
                <a:solidFill>
                  <a:srgbClr val="FF0000"/>
                </a:solidFill>
              </a:rPr>
              <a:t> </a:t>
            </a:r>
            <a:r>
              <a:rPr lang="fr-FR" sz="1600" b="1" i="1" dirty="0" err="1" smtClean="0">
                <a:solidFill>
                  <a:srgbClr val="FF0000"/>
                </a:solidFill>
              </a:rPr>
              <a:t>assembly</a:t>
            </a:r>
            <a:r>
              <a:rPr lang="fr-FR" sz="1600" b="1" i="1" dirty="0" smtClean="0">
                <a:solidFill>
                  <a:srgbClr val="FF0000"/>
                </a:solidFill>
              </a:rPr>
              <a:t> </a:t>
            </a:r>
            <a:r>
              <a:rPr lang="fr-FR" sz="1600" b="1" i="1" dirty="0" err="1" smtClean="0">
                <a:solidFill>
                  <a:srgbClr val="FF0000"/>
                </a:solidFill>
              </a:rPr>
              <a:t>with</a:t>
            </a:r>
            <a:r>
              <a:rPr lang="fr-FR" sz="1600" b="1" i="1" dirty="0" smtClean="0">
                <a:solidFill>
                  <a:srgbClr val="FF0000"/>
                </a:solidFill>
              </a:rPr>
              <a:t> </a:t>
            </a:r>
            <a:r>
              <a:rPr lang="fr-FR" sz="1600" b="1" i="1" dirty="0" err="1" smtClean="0">
                <a:solidFill>
                  <a:srgbClr val="FF0000"/>
                </a:solidFill>
              </a:rPr>
              <a:t>less-accurate</a:t>
            </a:r>
            <a:r>
              <a:rPr lang="fr-FR" sz="1600" b="1" i="1" dirty="0" smtClean="0">
                <a:solidFill>
                  <a:srgbClr val="FF0000"/>
                </a:solidFill>
              </a:rPr>
              <a:t> long </a:t>
            </a:r>
            <a:r>
              <a:rPr lang="fr-FR" sz="1600" b="1" i="1" dirty="0" err="1" smtClean="0">
                <a:solidFill>
                  <a:srgbClr val="FF0000"/>
                </a:solidFill>
              </a:rPr>
              <a:t>reads</a:t>
            </a:r>
            <a:endParaRPr lang="fr-FR" sz="1600" b="1" i="1" dirty="0">
              <a:solidFill>
                <a:srgbClr val="FF0000"/>
              </a:solidFill>
            </a:endParaRPr>
          </a:p>
        </p:txBody>
      </p:sp>
    </p:spTree>
    <p:extLst>
      <p:ext uri="{BB962C8B-B14F-4D97-AF65-F5344CB8AC3E}">
        <p14:creationId xmlns:p14="http://schemas.microsoft.com/office/powerpoint/2010/main" val="125443900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013149" y="759790"/>
            <a:ext cx="3143027" cy="307777"/>
          </a:xfrm>
          <a:prstGeom prst="rect">
            <a:avLst/>
          </a:prstGeom>
          <a:noFill/>
        </p:spPr>
        <p:txBody>
          <a:bodyPr wrap="none" rtlCol="0">
            <a:spAutoFit/>
          </a:bodyPr>
          <a:lstStyle/>
          <a:p>
            <a:r>
              <a:rPr lang="fr-FR" sz="1400" dirty="0" err="1">
                <a:latin typeface="Avenir Light"/>
                <a:cs typeface="Avenir Light"/>
              </a:rPr>
              <a:t>Miyamoto</a:t>
            </a:r>
            <a:r>
              <a:rPr lang="fr-FR" sz="1400" dirty="0">
                <a:latin typeface="Avenir Light"/>
                <a:cs typeface="Avenir Light"/>
              </a:rPr>
              <a:t> et al. </a:t>
            </a:r>
            <a:r>
              <a:rPr lang="fr-FR" sz="1400" i="1" dirty="0">
                <a:latin typeface="Avenir Light"/>
                <a:cs typeface="Avenir Light"/>
              </a:rPr>
              <a:t>BMC </a:t>
            </a:r>
            <a:r>
              <a:rPr lang="fr-FR" sz="1400" i="1" dirty="0" err="1">
                <a:latin typeface="Avenir Light"/>
                <a:cs typeface="Avenir Light"/>
              </a:rPr>
              <a:t>Genomics</a:t>
            </a:r>
            <a:r>
              <a:rPr lang="fr-FR" sz="1400" dirty="0">
                <a:latin typeface="Avenir Light"/>
                <a:cs typeface="Avenir Light"/>
              </a:rPr>
              <a:t> </a:t>
            </a:r>
            <a:r>
              <a:rPr lang="fr-FR" sz="1400" dirty="0" smtClean="0">
                <a:latin typeface="Avenir Light"/>
                <a:cs typeface="Avenir Light"/>
              </a:rPr>
              <a:t>2014</a:t>
            </a:r>
            <a:endParaRPr lang="fr-FR" sz="1400" dirty="0">
              <a:latin typeface="Avenir Light"/>
              <a:cs typeface="Avenir Light"/>
            </a:endParaRPr>
          </a:p>
        </p:txBody>
      </p:sp>
      <p:sp>
        <p:nvSpPr>
          <p:cNvPr id="5" name="Rectangle 3"/>
          <p:cNvSpPr txBox="1">
            <a:spLocks noChangeArrowheads="1"/>
          </p:cNvSpPr>
          <p:nvPr/>
        </p:nvSpPr>
        <p:spPr bwMode="auto">
          <a:xfrm>
            <a:off x="288032" y="1141315"/>
            <a:ext cx="8604448" cy="307777"/>
          </a:xfrm>
          <a:prstGeom prst="rect">
            <a:avLst/>
          </a:prstGeom>
          <a:solidFill>
            <a:srgbClr val="FFFFFF"/>
          </a:solid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ctr">
              <a:buNone/>
            </a:pPr>
            <a:r>
              <a:rPr lang="fr-FR" sz="1400" i="1" dirty="0">
                <a:solidFill>
                  <a:srgbClr val="000000"/>
                </a:solidFill>
                <a:latin typeface="Avenir Light"/>
                <a:cs typeface="Avenir Light"/>
              </a:rPr>
              <a:t>De novo </a:t>
            </a:r>
            <a:r>
              <a:rPr lang="fr-FR" sz="1400" dirty="0" err="1">
                <a:solidFill>
                  <a:srgbClr val="000000"/>
                </a:solidFill>
                <a:latin typeface="Avenir Light"/>
                <a:cs typeface="Avenir Light"/>
              </a:rPr>
              <a:t>assembly</a:t>
            </a:r>
            <a:r>
              <a:rPr lang="fr-FR" sz="1400" dirty="0">
                <a:solidFill>
                  <a:srgbClr val="000000"/>
                </a:solidFill>
                <a:latin typeface="Avenir Light"/>
                <a:cs typeface="Avenir Light"/>
              </a:rPr>
              <a:t> of </a:t>
            </a:r>
            <a:r>
              <a:rPr lang="fr-FR" sz="1400" i="1" dirty="0" err="1">
                <a:solidFill>
                  <a:srgbClr val="000000"/>
                </a:solidFill>
                <a:latin typeface="Avenir Light"/>
                <a:cs typeface="Avenir Light"/>
              </a:rPr>
              <a:t>Vibrio</a:t>
            </a:r>
            <a:r>
              <a:rPr lang="fr-FR" sz="1400" i="1" dirty="0">
                <a:solidFill>
                  <a:srgbClr val="000000"/>
                </a:solidFill>
                <a:latin typeface="Avenir Light"/>
                <a:cs typeface="Avenir Light"/>
              </a:rPr>
              <a:t> </a:t>
            </a:r>
            <a:r>
              <a:rPr lang="fr-FR" sz="1400" i="1" dirty="0" err="1">
                <a:solidFill>
                  <a:srgbClr val="000000"/>
                </a:solidFill>
                <a:latin typeface="Avenir Light"/>
                <a:cs typeface="Avenir Light"/>
              </a:rPr>
              <a:t>parahaemolyticus</a:t>
            </a:r>
            <a:r>
              <a:rPr lang="fr-FR" sz="1400" i="1" dirty="0">
                <a:solidFill>
                  <a:srgbClr val="000000"/>
                </a:solidFill>
                <a:latin typeface="Avenir Light"/>
                <a:cs typeface="Avenir Light"/>
              </a:rPr>
              <a:t> </a:t>
            </a:r>
            <a:r>
              <a:rPr lang="fr-FR" sz="1400" dirty="0">
                <a:solidFill>
                  <a:srgbClr val="000000"/>
                </a:solidFill>
                <a:latin typeface="Avenir Light"/>
                <a:cs typeface="Avenir Light"/>
              </a:rPr>
              <a:t>(5 Mb): </a:t>
            </a:r>
            <a:r>
              <a:rPr lang="fr-FR" sz="1400" dirty="0" err="1">
                <a:solidFill>
                  <a:srgbClr val="000000"/>
                </a:solidFill>
                <a:latin typeface="Avenir Light"/>
                <a:cs typeface="Avenir Light"/>
              </a:rPr>
              <a:t>t</a:t>
            </a:r>
            <a:r>
              <a:rPr lang="fr-FR" sz="1400" dirty="0" err="1" smtClean="0">
                <a:solidFill>
                  <a:srgbClr val="000000"/>
                </a:solidFill>
                <a:latin typeface="Avenir Light"/>
                <a:cs typeface="Avenir Light"/>
              </a:rPr>
              <a:t>wo</a:t>
            </a:r>
            <a:r>
              <a:rPr lang="fr-FR" sz="1400" dirty="0" smtClean="0">
                <a:solidFill>
                  <a:srgbClr val="000000"/>
                </a:solidFill>
                <a:latin typeface="Avenir Light"/>
                <a:cs typeface="Avenir Light"/>
              </a:rPr>
              <a:t> </a:t>
            </a:r>
            <a:r>
              <a:rPr lang="fr-FR" sz="1400" dirty="0" err="1">
                <a:solidFill>
                  <a:srgbClr val="000000"/>
                </a:solidFill>
                <a:latin typeface="Avenir Light"/>
                <a:cs typeface="Avenir Light"/>
              </a:rPr>
              <a:t>circular</a:t>
            </a:r>
            <a:r>
              <a:rPr lang="fr-FR" sz="1400" dirty="0">
                <a:solidFill>
                  <a:srgbClr val="000000"/>
                </a:solidFill>
                <a:latin typeface="Avenir Light"/>
                <a:cs typeface="Avenir Light"/>
              </a:rPr>
              <a:t> </a:t>
            </a:r>
            <a:r>
              <a:rPr lang="fr-FR" sz="1400" dirty="0" smtClean="0">
                <a:solidFill>
                  <a:srgbClr val="000000"/>
                </a:solidFill>
                <a:latin typeface="Avenir Light"/>
                <a:cs typeface="Avenir Light"/>
              </a:rPr>
              <a:t>chromosomes</a:t>
            </a:r>
            <a:endParaRPr lang="fr-FR" sz="1400" dirty="0">
              <a:solidFill>
                <a:srgbClr val="000000"/>
              </a:solidFill>
              <a:latin typeface="Avenir Light"/>
              <a:cs typeface="Avenir Light"/>
            </a:endParaRPr>
          </a:p>
        </p:txBody>
      </p:sp>
      <p:pic>
        <p:nvPicPr>
          <p:cNvPr id="3" name="Image 2"/>
          <p:cNvPicPr>
            <a:picLocks noChangeAspect="1"/>
          </p:cNvPicPr>
          <p:nvPr/>
        </p:nvPicPr>
        <p:blipFill>
          <a:blip r:embed="rId2"/>
          <a:stretch>
            <a:fillRect/>
          </a:stretch>
        </p:blipFill>
        <p:spPr>
          <a:xfrm>
            <a:off x="899592" y="1844824"/>
            <a:ext cx="1466469" cy="1440160"/>
          </a:xfrm>
          <a:prstGeom prst="rect">
            <a:avLst/>
          </a:prstGeom>
        </p:spPr>
      </p:pic>
      <p:pic>
        <p:nvPicPr>
          <p:cNvPr id="8" name="Image 7"/>
          <p:cNvPicPr>
            <a:picLocks noChangeAspect="1"/>
          </p:cNvPicPr>
          <p:nvPr/>
        </p:nvPicPr>
        <p:blipFill rotWithShape="1">
          <a:blip r:embed="rId3"/>
          <a:srcRect l="82336" t="8761"/>
          <a:stretch/>
        </p:blipFill>
        <p:spPr>
          <a:xfrm>
            <a:off x="5936592" y="1649286"/>
            <a:ext cx="827608" cy="4732042"/>
          </a:xfrm>
          <a:prstGeom prst="rect">
            <a:avLst/>
          </a:prstGeom>
        </p:spPr>
      </p:pic>
      <p:pic>
        <p:nvPicPr>
          <p:cNvPr id="4" name="Image 3"/>
          <p:cNvPicPr>
            <a:picLocks noChangeAspect="1"/>
          </p:cNvPicPr>
          <p:nvPr/>
        </p:nvPicPr>
        <p:blipFill rotWithShape="1">
          <a:blip r:embed="rId3"/>
          <a:srcRect t="8761" r="29861"/>
          <a:stretch/>
        </p:blipFill>
        <p:spPr>
          <a:xfrm>
            <a:off x="2771800" y="1646210"/>
            <a:ext cx="3286236" cy="4732042"/>
          </a:xfrm>
          <a:prstGeom prst="rect">
            <a:avLst/>
          </a:prstGeom>
        </p:spPr>
      </p:pic>
      <p:sp>
        <p:nvSpPr>
          <p:cNvPr id="6" name="Rectangle 5"/>
          <p:cNvSpPr/>
          <p:nvPr/>
        </p:nvSpPr>
        <p:spPr bwMode="auto">
          <a:xfrm>
            <a:off x="5656944" y="2127942"/>
            <a:ext cx="972294" cy="504056"/>
          </a:xfrm>
          <a:prstGeom prst="rect">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9" name="Rectangle 3"/>
          <p:cNvSpPr txBox="1">
            <a:spLocks noChangeArrowheads="1"/>
          </p:cNvSpPr>
          <p:nvPr/>
        </p:nvSpPr>
        <p:spPr bwMode="auto">
          <a:xfrm>
            <a:off x="0" y="-1213"/>
            <a:ext cx="9144000" cy="575999"/>
          </a:xfrm>
          <a:prstGeom prst="rect">
            <a:avLst/>
          </a:prstGeom>
          <a:solidFill>
            <a:schemeClr val="bg1">
              <a:lumMod val="85000"/>
            </a:schemeClr>
          </a:solid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ctr">
              <a:buNone/>
            </a:pPr>
            <a:endParaRPr lang="fr-FR" sz="1800" dirty="0">
              <a:solidFill>
                <a:srgbClr val="110AFF"/>
              </a:solidFill>
            </a:endParaRPr>
          </a:p>
        </p:txBody>
      </p:sp>
      <p:sp>
        <p:nvSpPr>
          <p:cNvPr id="10" name="ZoneTexte 9"/>
          <p:cNvSpPr txBox="1"/>
          <p:nvPr/>
        </p:nvSpPr>
        <p:spPr>
          <a:xfrm>
            <a:off x="3460003" y="116634"/>
            <a:ext cx="2416046" cy="369332"/>
          </a:xfrm>
          <a:prstGeom prst="rect">
            <a:avLst/>
          </a:prstGeom>
          <a:noFill/>
        </p:spPr>
        <p:txBody>
          <a:bodyPr wrap="none" rtlCol="0">
            <a:spAutoFit/>
          </a:bodyPr>
          <a:lstStyle/>
          <a:p>
            <a:pPr algn="ctr"/>
            <a:r>
              <a:rPr lang="fr-FR" sz="1800" dirty="0" smtClean="0">
                <a:solidFill>
                  <a:srgbClr val="110AFF"/>
                </a:solidFill>
                <a:latin typeface="Avenir Book"/>
                <a:cs typeface="Avenir Book"/>
              </a:rPr>
              <a:t>GENOME ASSEMBLY</a:t>
            </a:r>
            <a:endParaRPr lang="fr-FR" sz="1800" dirty="0">
              <a:solidFill>
                <a:srgbClr val="110AFF"/>
              </a:solidFill>
              <a:latin typeface="Avenir Book"/>
              <a:cs typeface="Avenir Book"/>
            </a:endParaRPr>
          </a:p>
        </p:txBody>
      </p:sp>
    </p:spTree>
    <p:extLst>
      <p:ext uri="{BB962C8B-B14F-4D97-AF65-F5344CB8AC3E}">
        <p14:creationId xmlns:p14="http://schemas.microsoft.com/office/powerpoint/2010/main" val="197613379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37632" y="732707"/>
            <a:ext cx="6766616" cy="566309"/>
          </a:xfrm>
          <a:prstGeom prst="rect">
            <a:avLst/>
          </a:prstGeom>
          <a:solidFill>
            <a:srgbClr val="FFFFFF"/>
          </a:solidFill>
          <a:ln w="9525">
            <a:noFill/>
            <a:miter lim="800000"/>
            <a:headEnd/>
            <a:tailEnd/>
          </a:ln>
        </p:spPr>
        <p:txBody>
          <a:bodyPr vert="horz" wrap="square" lIns="91440" tIns="45720" rIns="91440" bIns="45720" numCol="1" anchor="ctr"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ctr">
              <a:buNone/>
            </a:pPr>
            <a:r>
              <a:rPr lang="fr-FR" sz="1400" dirty="0">
                <a:solidFill>
                  <a:srgbClr val="000000"/>
                </a:solidFill>
                <a:latin typeface="Avenir Book"/>
                <a:cs typeface="Avenir Book"/>
              </a:rPr>
              <a:t>De novo </a:t>
            </a:r>
            <a:r>
              <a:rPr lang="fr-FR" sz="1400" dirty="0" err="1">
                <a:solidFill>
                  <a:srgbClr val="000000"/>
                </a:solidFill>
                <a:latin typeface="Avenir Book"/>
                <a:cs typeface="Avenir Book"/>
              </a:rPr>
              <a:t>Assembly</a:t>
            </a:r>
            <a:r>
              <a:rPr lang="fr-FR" sz="1400" dirty="0">
                <a:solidFill>
                  <a:srgbClr val="000000"/>
                </a:solidFill>
                <a:latin typeface="Avenir Book"/>
                <a:cs typeface="Avenir Book"/>
              </a:rPr>
              <a:t> of </a:t>
            </a:r>
            <a:r>
              <a:rPr lang="fr-FR" sz="1400" dirty="0" err="1">
                <a:solidFill>
                  <a:srgbClr val="000000"/>
                </a:solidFill>
                <a:latin typeface="Avenir Book"/>
                <a:cs typeface="Avenir Book"/>
              </a:rPr>
              <a:t>Two</a:t>
            </a:r>
            <a:r>
              <a:rPr lang="fr-FR" sz="1400" dirty="0">
                <a:solidFill>
                  <a:srgbClr val="000000"/>
                </a:solidFill>
                <a:latin typeface="Avenir Book"/>
                <a:cs typeface="Avenir Book"/>
              </a:rPr>
              <a:t> </a:t>
            </a:r>
            <a:r>
              <a:rPr lang="fr-FR" sz="1400" dirty="0" err="1">
                <a:solidFill>
                  <a:srgbClr val="000000"/>
                </a:solidFill>
                <a:latin typeface="Avenir Book"/>
                <a:cs typeface="Avenir Book"/>
              </a:rPr>
              <a:t>Swedish</a:t>
            </a:r>
            <a:r>
              <a:rPr lang="fr-FR" sz="1400" dirty="0">
                <a:solidFill>
                  <a:srgbClr val="000000"/>
                </a:solidFill>
                <a:latin typeface="Avenir Book"/>
                <a:cs typeface="Avenir Book"/>
              </a:rPr>
              <a:t> </a:t>
            </a:r>
            <a:r>
              <a:rPr lang="fr-FR" sz="1400" dirty="0" err="1">
                <a:solidFill>
                  <a:srgbClr val="000000"/>
                </a:solidFill>
                <a:latin typeface="Avenir Book"/>
                <a:cs typeface="Avenir Book"/>
              </a:rPr>
              <a:t>Genomes</a:t>
            </a:r>
            <a:r>
              <a:rPr lang="fr-FR" sz="1400" dirty="0">
                <a:solidFill>
                  <a:srgbClr val="000000"/>
                </a:solidFill>
                <a:latin typeface="Avenir Book"/>
                <a:cs typeface="Avenir Book"/>
              </a:rPr>
              <a:t> </a:t>
            </a:r>
            <a:r>
              <a:rPr lang="fr-FR" sz="1400" dirty="0" err="1" smtClean="0">
                <a:solidFill>
                  <a:srgbClr val="000000"/>
                </a:solidFill>
                <a:latin typeface="Avenir Book"/>
                <a:cs typeface="Avenir Book"/>
              </a:rPr>
              <a:t>Reveals</a:t>
            </a:r>
            <a:r>
              <a:rPr lang="fr-FR" sz="1400" dirty="0">
                <a:solidFill>
                  <a:srgbClr val="000000"/>
                </a:solidFill>
                <a:latin typeface="Avenir Book"/>
                <a:cs typeface="Avenir Book"/>
              </a:rPr>
              <a:t> </a:t>
            </a:r>
            <a:r>
              <a:rPr lang="fr-FR" sz="1400" dirty="0" err="1" smtClean="0">
                <a:solidFill>
                  <a:srgbClr val="000000"/>
                </a:solidFill>
                <a:latin typeface="Avenir Book"/>
                <a:cs typeface="Avenir Book"/>
              </a:rPr>
              <a:t>Missing</a:t>
            </a:r>
            <a:r>
              <a:rPr lang="fr-FR" sz="1400" dirty="0" smtClean="0">
                <a:solidFill>
                  <a:srgbClr val="000000"/>
                </a:solidFill>
                <a:latin typeface="Avenir Book"/>
                <a:cs typeface="Avenir Book"/>
              </a:rPr>
              <a:t> Segments</a:t>
            </a:r>
          </a:p>
          <a:p>
            <a:pPr marL="0" indent="0" algn="ctr">
              <a:buNone/>
            </a:pPr>
            <a:r>
              <a:rPr lang="fr-FR" sz="1400" dirty="0" err="1" smtClean="0">
                <a:solidFill>
                  <a:srgbClr val="000000"/>
                </a:solidFill>
                <a:latin typeface="Avenir Book"/>
                <a:cs typeface="Avenir Book"/>
              </a:rPr>
              <a:t>from</a:t>
            </a:r>
            <a:r>
              <a:rPr lang="fr-FR" sz="1400" dirty="0" smtClean="0">
                <a:solidFill>
                  <a:srgbClr val="000000"/>
                </a:solidFill>
                <a:latin typeface="Avenir Book"/>
                <a:cs typeface="Avenir Book"/>
              </a:rPr>
              <a:t> </a:t>
            </a:r>
            <a:r>
              <a:rPr lang="fr-FR" sz="1400" dirty="0">
                <a:solidFill>
                  <a:srgbClr val="000000"/>
                </a:solidFill>
                <a:latin typeface="Avenir Book"/>
                <a:cs typeface="Avenir Book"/>
              </a:rPr>
              <a:t>the </a:t>
            </a:r>
            <a:r>
              <a:rPr lang="fr-FR" sz="1400" dirty="0" err="1">
                <a:solidFill>
                  <a:srgbClr val="000000"/>
                </a:solidFill>
                <a:latin typeface="Avenir Book"/>
                <a:cs typeface="Avenir Book"/>
              </a:rPr>
              <a:t>Human</a:t>
            </a:r>
            <a:r>
              <a:rPr lang="fr-FR" sz="1400" dirty="0">
                <a:solidFill>
                  <a:srgbClr val="000000"/>
                </a:solidFill>
                <a:latin typeface="Avenir Book"/>
                <a:cs typeface="Avenir Book"/>
              </a:rPr>
              <a:t> </a:t>
            </a:r>
            <a:r>
              <a:rPr lang="fr-FR" sz="1400" dirty="0" smtClean="0">
                <a:solidFill>
                  <a:srgbClr val="000000"/>
                </a:solidFill>
                <a:latin typeface="Avenir Book"/>
                <a:cs typeface="Avenir Book"/>
              </a:rPr>
              <a:t>Reference (hg38)</a:t>
            </a:r>
            <a:endParaRPr lang="fr-FR" sz="1400" dirty="0">
              <a:solidFill>
                <a:srgbClr val="000000"/>
              </a:solidFill>
              <a:latin typeface="Avenir Book"/>
              <a:cs typeface="Avenir Book"/>
            </a:endParaRPr>
          </a:p>
        </p:txBody>
      </p:sp>
      <p:sp>
        <p:nvSpPr>
          <p:cNvPr id="10" name="ZoneTexte 9"/>
          <p:cNvSpPr txBox="1"/>
          <p:nvPr/>
        </p:nvSpPr>
        <p:spPr>
          <a:xfrm>
            <a:off x="2267744" y="1249015"/>
            <a:ext cx="2223686" cy="307777"/>
          </a:xfrm>
          <a:prstGeom prst="rect">
            <a:avLst/>
          </a:prstGeom>
          <a:noFill/>
        </p:spPr>
        <p:txBody>
          <a:bodyPr wrap="none" rtlCol="0">
            <a:spAutoFit/>
          </a:bodyPr>
          <a:lstStyle/>
          <a:p>
            <a:r>
              <a:rPr lang="fr-FR" sz="1400" dirty="0" err="1">
                <a:latin typeface="Avenir Book"/>
                <a:cs typeface="Avenir Book"/>
              </a:rPr>
              <a:t>Ameur</a:t>
            </a:r>
            <a:r>
              <a:rPr lang="fr-FR" sz="1400" dirty="0">
                <a:latin typeface="Avenir Book"/>
                <a:cs typeface="Avenir Book"/>
              </a:rPr>
              <a:t> et al. </a:t>
            </a:r>
            <a:r>
              <a:rPr lang="fr-FR" sz="1400" i="1" dirty="0" err="1">
                <a:latin typeface="Avenir Book"/>
                <a:cs typeface="Avenir Book"/>
              </a:rPr>
              <a:t>Genes</a:t>
            </a:r>
            <a:r>
              <a:rPr lang="fr-FR" sz="1400" dirty="0">
                <a:latin typeface="Avenir Book"/>
                <a:cs typeface="Avenir Book"/>
              </a:rPr>
              <a:t>, 2018</a:t>
            </a:r>
          </a:p>
        </p:txBody>
      </p:sp>
      <p:pic>
        <p:nvPicPr>
          <p:cNvPr id="9" name="Image 8"/>
          <p:cNvPicPr>
            <a:picLocks noChangeAspect="1"/>
          </p:cNvPicPr>
          <p:nvPr/>
        </p:nvPicPr>
        <p:blipFill rotWithShape="1">
          <a:blip r:embed="rId2"/>
          <a:srcRect l="-700" t="29239" r="49250" b="6746"/>
          <a:stretch/>
        </p:blipFill>
        <p:spPr>
          <a:xfrm>
            <a:off x="6699418" y="169476"/>
            <a:ext cx="2409086" cy="6589132"/>
          </a:xfrm>
          <a:prstGeom prst="rect">
            <a:avLst/>
          </a:prstGeom>
        </p:spPr>
      </p:pic>
      <p:sp>
        <p:nvSpPr>
          <p:cNvPr id="18" name="ZoneTexte 17"/>
          <p:cNvSpPr txBox="1"/>
          <p:nvPr/>
        </p:nvSpPr>
        <p:spPr>
          <a:xfrm>
            <a:off x="35496" y="1772816"/>
            <a:ext cx="6663922" cy="3046988"/>
          </a:xfrm>
          <a:prstGeom prst="rect">
            <a:avLst/>
          </a:prstGeom>
          <a:noFill/>
          <a:ln>
            <a:noFill/>
          </a:ln>
        </p:spPr>
        <p:txBody>
          <a:bodyPr wrap="square" rtlCol="0">
            <a:spAutoFit/>
          </a:bodyPr>
          <a:lstStyle/>
          <a:p>
            <a:pPr marL="171450" indent="-171450">
              <a:lnSpc>
                <a:spcPct val="150000"/>
              </a:lnSpc>
              <a:buFont typeface="Arial"/>
              <a:buChar char="•"/>
            </a:pPr>
            <a:r>
              <a:rPr lang="fr-FR" sz="1600" dirty="0">
                <a:latin typeface="Avenir Book"/>
                <a:cs typeface="Avenir Book"/>
              </a:rPr>
              <a:t>10 Mb of the 2 </a:t>
            </a:r>
            <a:r>
              <a:rPr lang="fr-FR" sz="1600" dirty="0" err="1">
                <a:latin typeface="Avenir Book"/>
                <a:cs typeface="Avenir Book"/>
              </a:rPr>
              <a:t>genomes</a:t>
            </a:r>
            <a:r>
              <a:rPr lang="fr-FR" sz="1600" dirty="0">
                <a:latin typeface="Avenir Book"/>
                <a:cs typeface="Avenir Book"/>
              </a:rPr>
              <a:t> are absent </a:t>
            </a:r>
            <a:r>
              <a:rPr lang="fr-FR" sz="1600" dirty="0" err="1">
                <a:latin typeface="Avenir Book"/>
                <a:cs typeface="Avenir Book"/>
              </a:rPr>
              <a:t>from</a:t>
            </a:r>
            <a:r>
              <a:rPr lang="fr-FR" sz="1600" dirty="0">
                <a:latin typeface="Avenir Book"/>
                <a:cs typeface="Avenir Book"/>
              </a:rPr>
              <a:t> </a:t>
            </a:r>
            <a:r>
              <a:rPr lang="fr-FR" sz="1600" dirty="0" smtClean="0">
                <a:solidFill>
                  <a:srgbClr val="000000"/>
                </a:solidFill>
                <a:latin typeface="Avenir Book"/>
                <a:cs typeface="Avenir Book"/>
              </a:rPr>
              <a:t>hg38 </a:t>
            </a:r>
            <a:r>
              <a:rPr lang="fr-FR" sz="1600" dirty="0" err="1" smtClean="0">
                <a:solidFill>
                  <a:srgbClr val="000000"/>
                </a:solidFill>
                <a:latin typeface="Avenir Book"/>
                <a:cs typeface="Avenir Book"/>
              </a:rPr>
              <a:t>reference</a:t>
            </a:r>
            <a:endParaRPr lang="fr-FR" sz="1600" dirty="0">
              <a:solidFill>
                <a:srgbClr val="000000"/>
              </a:solidFill>
              <a:latin typeface="Avenir Book"/>
              <a:cs typeface="Avenir Book"/>
            </a:endParaRPr>
          </a:p>
          <a:p>
            <a:pPr marL="171450" indent="-171450">
              <a:lnSpc>
                <a:spcPct val="150000"/>
              </a:lnSpc>
              <a:buFont typeface="Arial"/>
              <a:buChar char="•"/>
            </a:pPr>
            <a:r>
              <a:rPr lang="fr-FR" sz="1600" dirty="0">
                <a:solidFill>
                  <a:srgbClr val="000000"/>
                </a:solidFill>
                <a:latin typeface="Avenir Book"/>
                <a:cs typeface="Avenir Book"/>
              </a:rPr>
              <a:t>1 Mb </a:t>
            </a:r>
            <a:r>
              <a:rPr lang="fr-FR" sz="1600" dirty="0" smtClean="0">
                <a:solidFill>
                  <a:srgbClr val="000000"/>
                </a:solidFill>
                <a:latin typeface="Avenir Book"/>
                <a:cs typeface="Avenir Book"/>
              </a:rPr>
              <a:t>are </a:t>
            </a:r>
            <a:r>
              <a:rPr lang="fr-FR" sz="1600" dirty="0" err="1">
                <a:solidFill>
                  <a:srgbClr val="000000"/>
                </a:solidFill>
                <a:latin typeface="Avenir Book"/>
                <a:cs typeface="Avenir Book"/>
              </a:rPr>
              <a:t>assigned</a:t>
            </a:r>
            <a:r>
              <a:rPr lang="fr-FR" sz="1600" dirty="0">
                <a:solidFill>
                  <a:srgbClr val="000000"/>
                </a:solidFill>
                <a:latin typeface="Avenir Book"/>
                <a:cs typeface="Avenir Book"/>
              </a:rPr>
              <a:t> to </a:t>
            </a:r>
            <a:r>
              <a:rPr lang="fr-FR" sz="1600" dirty="0" err="1">
                <a:solidFill>
                  <a:srgbClr val="000000"/>
                </a:solidFill>
                <a:latin typeface="Avenir Book"/>
                <a:cs typeface="Avenir Book"/>
              </a:rPr>
              <a:t>chr</a:t>
            </a:r>
            <a:r>
              <a:rPr lang="fr-FR" sz="1600" dirty="0">
                <a:solidFill>
                  <a:srgbClr val="000000"/>
                </a:solidFill>
                <a:latin typeface="Avenir Book"/>
                <a:cs typeface="Avenir Book"/>
              </a:rPr>
              <a:t>. </a:t>
            </a:r>
            <a:r>
              <a:rPr lang="fr-FR" sz="1600" dirty="0" err="1">
                <a:solidFill>
                  <a:srgbClr val="000000"/>
                </a:solidFill>
                <a:latin typeface="Avenir Book"/>
                <a:cs typeface="Avenir Book"/>
              </a:rPr>
              <a:t>Y </a:t>
            </a:r>
          </a:p>
          <a:p>
            <a:pPr marL="171450" indent="-171450">
              <a:lnSpc>
                <a:spcPct val="150000"/>
              </a:lnSpc>
              <a:buFont typeface="Arial"/>
              <a:buChar char="•"/>
            </a:pPr>
            <a:r>
              <a:rPr lang="fr-FR" sz="1600" dirty="0" smtClean="0">
                <a:latin typeface="Avenir Book"/>
                <a:cs typeface="Avenir Book"/>
              </a:rPr>
              <a:t>6 </a:t>
            </a:r>
            <a:r>
              <a:rPr lang="fr-FR" sz="1600" dirty="0">
                <a:latin typeface="Avenir Book"/>
                <a:cs typeface="Avenir Book"/>
              </a:rPr>
              <a:t>Mb are </a:t>
            </a:r>
            <a:r>
              <a:rPr lang="fr-FR" sz="1600" dirty="0" err="1">
                <a:latin typeface="Avenir Book"/>
                <a:cs typeface="Avenir Book"/>
              </a:rPr>
              <a:t>shared</a:t>
            </a:r>
            <a:r>
              <a:rPr lang="fr-FR" sz="1600" dirty="0">
                <a:latin typeface="Avenir Book"/>
                <a:cs typeface="Avenir Book"/>
              </a:rPr>
              <a:t> </a:t>
            </a:r>
            <a:r>
              <a:rPr lang="fr-FR" sz="1600" dirty="0" err="1">
                <a:latin typeface="Avenir Book"/>
                <a:cs typeface="Avenir Book"/>
              </a:rPr>
              <a:t>with</a:t>
            </a:r>
            <a:r>
              <a:rPr lang="fr-FR" sz="1600" dirty="0">
                <a:latin typeface="Avenir Book"/>
                <a:cs typeface="Avenir Book"/>
              </a:rPr>
              <a:t> a </a:t>
            </a:r>
            <a:r>
              <a:rPr lang="fr-FR" sz="1600" dirty="0" err="1">
                <a:latin typeface="Avenir Book"/>
                <a:cs typeface="Avenir Book"/>
              </a:rPr>
              <a:t>Chinese</a:t>
            </a:r>
            <a:r>
              <a:rPr lang="fr-FR" sz="1600" dirty="0">
                <a:latin typeface="Avenir Book"/>
                <a:cs typeface="Avenir Book"/>
              </a:rPr>
              <a:t> </a:t>
            </a:r>
            <a:r>
              <a:rPr lang="fr-FR" sz="1600" dirty="0" err="1">
                <a:latin typeface="Avenir Book"/>
                <a:cs typeface="Avenir Book"/>
              </a:rPr>
              <a:t>personal</a:t>
            </a:r>
            <a:r>
              <a:rPr lang="fr-FR" sz="1600" dirty="0">
                <a:latin typeface="Avenir Book"/>
                <a:cs typeface="Avenir Book"/>
              </a:rPr>
              <a:t> </a:t>
            </a:r>
            <a:r>
              <a:rPr lang="fr-FR" sz="1600" dirty="0" err="1">
                <a:latin typeface="Avenir Book"/>
                <a:cs typeface="Avenir Book"/>
              </a:rPr>
              <a:t>genome</a:t>
            </a:r>
            <a:r>
              <a:rPr lang="fr-FR" sz="1600" dirty="0">
                <a:latin typeface="Avenir Book"/>
                <a:cs typeface="Avenir Book"/>
              </a:rPr>
              <a:t>  </a:t>
            </a:r>
          </a:p>
          <a:p>
            <a:pPr marL="171450" indent="-171450">
              <a:lnSpc>
                <a:spcPct val="150000"/>
              </a:lnSpc>
              <a:buFont typeface="Arial"/>
              <a:buChar char="•"/>
            </a:pPr>
            <a:r>
              <a:rPr lang="fr-FR" sz="1600" dirty="0">
                <a:latin typeface="Avenir Book"/>
                <a:cs typeface="Avenir Book"/>
              </a:rPr>
              <a:t>Inclusion of </a:t>
            </a:r>
            <a:r>
              <a:rPr lang="fr-FR" sz="1600" dirty="0" err="1">
                <a:latin typeface="Avenir Book"/>
                <a:cs typeface="Avenir Book"/>
              </a:rPr>
              <a:t>these</a:t>
            </a:r>
            <a:r>
              <a:rPr lang="fr-FR" sz="1600" dirty="0">
                <a:latin typeface="Avenir Book"/>
                <a:cs typeface="Avenir Book"/>
              </a:rPr>
              <a:t> </a:t>
            </a:r>
            <a:r>
              <a:rPr lang="fr-FR" sz="1600" dirty="0" err="1">
                <a:latin typeface="Avenir Book"/>
                <a:cs typeface="Avenir Book"/>
              </a:rPr>
              <a:t>sequences</a:t>
            </a:r>
            <a:r>
              <a:rPr lang="fr-FR" sz="1600" dirty="0">
                <a:latin typeface="Avenir Book"/>
                <a:cs typeface="Avenir Book"/>
              </a:rPr>
              <a:t> in </a:t>
            </a:r>
            <a:r>
              <a:rPr lang="fr-FR" sz="1600" dirty="0">
                <a:solidFill>
                  <a:srgbClr val="000000"/>
                </a:solidFill>
                <a:latin typeface="Avenir Book"/>
                <a:cs typeface="Avenir Book"/>
              </a:rPr>
              <a:t>GRCh38 </a:t>
            </a:r>
            <a:r>
              <a:rPr lang="fr-FR" sz="1600" dirty="0" err="1">
                <a:solidFill>
                  <a:srgbClr val="000000"/>
                </a:solidFill>
                <a:latin typeface="Avenir Book"/>
                <a:cs typeface="Avenir Book"/>
              </a:rPr>
              <a:t>genome</a:t>
            </a:r>
            <a:r>
              <a:rPr lang="fr-FR" sz="1600" dirty="0">
                <a:solidFill>
                  <a:srgbClr val="000000"/>
                </a:solidFill>
                <a:latin typeface="Avenir Book"/>
                <a:cs typeface="Avenir Book"/>
              </a:rPr>
              <a:t> </a:t>
            </a:r>
            <a:r>
              <a:rPr lang="fr-FR" sz="1600" dirty="0" err="1">
                <a:solidFill>
                  <a:srgbClr val="000000"/>
                </a:solidFill>
                <a:latin typeface="Avenir Book"/>
                <a:cs typeface="Avenir Book"/>
              </a:rPr>
              <a:t>radically</a:t>
            </a:r>
            <a:r>
              <a:rPr lang="fr-FR" sz="1600" dirty="0">
                <a:solidFill>
                  <a:srgbClr val="000000"/>
                </a:solidFill>
                <a:latin typeface="Avenir Book"/>
                <a:cs typeface="Avenir Book"/>
              </a:rPr>
              <a:t> </a:t>
            </a:r>
          </a:p>
          <a:p>
            <a:pPr>
              <a:lnSpc>
                <a:spcPct val="150000"/>
              </a:lnSpc>
            </a:pPr>
            <a:r>
              <a:rPr lang="fr-FR" sz="1600" dirty="0">
                <a:solidFill>
                  <a:srgbClr val="000000"/>
                </a:solidFill>
                <a:latin typeface="Avenir Book"/>
                <a:cs typeface="Avenir Book"/>
              </a:rPr>
              <a:t>    </a:t>
            </a:r>
            <a:r>
              <a:rPr lang="fr-FR" sz="1600" dirty="0" err="1">
                <a:solidFill>
                  <a:srgbClr val="000000"/>
                </a:solidFill>
                <a:latin typeface="Avenir Book"/>
                <a:cs typeface="Avenir Book"/>
              </a:rPr>
              <a:t>improves</a:t>
            </a:r>
            <a:r>
              <a:rPr lang="fr-FR" sz="1600" dirty="0">
                <a:solidFill>
                  <a:srgbClr val="000000"/>
                </a:solidFill>
                <a:latin typeface="Avenir Book"/>
                <a:cs typeface="Avenir Book"/>
              </a:rPr>
              <a:t> </a:t>
            </a:r>
            <a:r>
              <a:rPr lang="fr-FR" sz="1600" dirty="0" err="1">
                <a:solidFill>
                  <a:srgbClr val="000000"/>
                </a:solidFill>
                <a:latin typeface="Avenir Book"/>
                <a:cs typeface="Avenir Book"/>
              </a:rPr>
              <a:t>alignment</a:t>
            </a:r>
            <a:r>
              <a:rPr lang="fr-FR" sz="1600" dirty="0">
                <a:solidFill>
                  <a:srgbClr val="000000"/>
                </a:solidFill>
                <a:latin typeface="Avenir Book"/>
                <a:cs typeface="Avenir Book"/>
              </a:rPr>
              <a:t> and variant </a:t>
            </a:r>
            <a:r>
              <a:rPr lang="fr-FR" sz="1600" dirty="0" err="1">
                <a:solidFill>
                  <a:srgbClr val="000000"/>
                </a:solidFill>
                <a:latin typeface="Avenir Book"/>
                <a:cs typeface="Avenir Book"/>
              </a:rPr>
              <a:t>calling</a:t>
            </a:r>
            <a:r>
              <a:rPr lang="fr-FR" sz="1600" dirty="0">
                <a:solidFill>
                  <a:srgbClr val="000000"/>
                </a:solidFill>
                <a:latin typeface="Avenir Book"/>
                <a:cs typeface="Avenir Book"/>
              </a:rPr>
              <a:t> </a:t>
            </a:r>
            <a:r>
              <a:rPr lang="fr-FR" sz="1600" dirty="0" err="1" smtClean="0">
                <a:solidFill>
                  <a:srgbClr val="000000"/>
                </a:solidFill>
                <a:latin typeface="Avenir Book"/>
                <a:cs typeface="Avenir Book"/>
              </a:rPr>
              <a:t>from</a:t>
            </a:r>
            <a:r>
              <a:rPr lang="fr-FR" sz="1600" dirty="0" smtClean="0">
                <a:solidFill>
                  <a:srgbClr val="000000"/>
                </a:solidFill>
                <a:latin typeface="Avenir Book"/>
                <a:cs typeface="Avenir Book"/>
              </a:rPr>
              <a:t> short-</a:t>
            </a:r>
            <a:r>
              <a:rPr lang="fr-FR" sz="1600" dirty="0" err="1" smtClean="0">
                <a:solidFill>
                  <a:srgbClr val="000000"/>
                </a:solidFill>
                <a:latin typeface="Avenir Book"/>
                <a:cs typeface="Avenir Book"/>
              </a:rPr>
              <a:t>read</a:t>
            </a:r>
            <a:r>
              <a:rPr lang="fr-FR" sz="1600" dirty="0" smtClean="0">
                <a:solidFill>
                  <a:srgbClr val="000000"/>
                </a:solidFill>
                <a:latin typeface="Avenir Book"/>
                <a:cs typeface="Avenir Book"/>
              </a:rPr>
              <a:t> data :</a:t>
            </a:r>
            <a:r>
              <a:rPr lang="fr-FR" sz="1600" dirty="0" smtClean="0">
                <a:latin typeface="Avenir Book"/>
                <a:cs typeface="Avenir Book"/>
              </a:rPr>
              <a:t> </a:t>
            </a:r>
            <a:endParaRPr lang="fr-FR" sz="1600" dirty="0">
              <a:latin typeface="Avenir Book"/>
              <a:cs typeface="Avenir Book"/>
            </a:endParaRPr>
          </a:p>
          <a:p>
            <a:pPr marL="171450" indent="-171450">
              <a:lnSpc>
                <a:spcPct val="150000"/>
              </a:lnSpc>
              <a:buFont typeface="Arial"/>
              <a:buChar char="•"/>
            </a:pPr>
            <a:r>
              <a:rPr lang="fr-FR" sz="1600" dirty="0" err="1">
                <a:latin typeface="Avenir Book"/>
                <a:cs typeface="Avenir Book"/>
              </a:rPr>
              <a:t>re-analysis</a:t>
            </a:r>
            <a:r>
              <a:rPr lang="fr-FR" sz="1600" dirty="0">
                <a:latin typeface="Avenir Book"/>
                <a:cs typeface="Avenir Book"/>
              </a:rPr>
              <a:t> </a:t>
            </a:r>
            <a:r>
              <a:rPr lang="fr-FR" sz="1600" dirty="0" smtClean="0">
                <a:latin typeface="Avenir Book"/>
                <a:cs typeface="Avenir Book"/>
              </a:rPr>
              <a:t>: </a:t>
            </a:r>
            <a:endParaRPr lang="fr-FR" sz="1600" dirty="0">
              <a:latin typeface="Avenir Book"/>
              <a:cs typeface="Avenir Book"/>
            </a:endParaRPr>
          </a:p>
          <a:p>
            <a:pPr marL="742950" lvl="1" indent="-285750">
              <a:lnSpc>
                <a:spcPct val="150000"/>
              </a:lnSpc>
              <a:buFont typeface="Wingdings" charset="2"/>
              <a:buChar char="Ø"/>
            </a:pPr>
            <a:r>
              <a:rPr lang="fr-FR" sz="1600" dirty="0" err="1" smtClean="0">
                <a:latin typeface="Avenir Book"/>
                <a:cs typeface="Avenir Book"/>
              </a:rPr>
              <a:t>yields</a:t>
            </a:r>
            <a:r>
              <a:rPr lang="fr-FR" sz="1600" dirty="0" smtClean="0">
                <a:latin typeface="Avenir Book"/>
                <a:cs typeface="Avenir Book"/>
              </a:rPr>
              <a:t> </a:t>
            </a:r>
            <a:r>
              <a:rPr lang="fr-FR" sz="1600" dirty="0">
                <a:latin typeface="Avenir Book"/>
                <a:cs typeface="Avenir Book"/>
              </a:rPr>
              <a:t>&gt; 75,000 putative </a:t>
            </a:r>
            <a:r>
              <a:rPr lang="fr-FR" sz="1600" dirty="0" err="1">
                <a:latin typeface="Avenir Book"/>
                <a:cs typeface="Avenir Book"/>
              </a:rPr>
              <a:t>novel</a:t>
            </a:r>
            <a:r>
              <a:rPr lang="fr-FR" sz="1600" dirty="0">
                <a:latin typeface="Avenir Book"/>
                <a:cs typeface="Avenir Book"/>
              </a:rPr>
              <a:t> single </a:t>
            </a:r>
            <a:r>
              <a:rPr lang="fr-FR" sz="1600" dirty="0" err="1">
                <a:latin typeface="Avenir Book"/>
                <a:cs typeface="Avenir Book"/>
              </a:rPr>
              <a:t>nucleotide</a:t>
            </a:r>
            <a:r>
              <a:rPr lang="fr-FR" sz="1600" dirty="0">
                <a:latin typeface="Avenir Book"/>
                <a:cs typeface="Avenir Book"/>
              </a:rPr>
              <a:t> </a:t>
            </a:r>
            <a:r>
              <a:rPr lang="fr-FR" sz="1600" dirty="0" err="1">
                <a:latin typeface="Avenir Book"/>
                <a:cs typeface="Avenir Book"/>
              </a:rPr>
              <a:t>variants</a:t>
            </a:r>
            <a:r>
              <a:rPr lang="fr-FR" sz="1600" dirty="0">
                <a:latin typeface="Avenir Book"/>
                <a:cs typeface="Avenir Book"/>
              </a:rPr>
              <a:t> (</a:t>
            </a:r>
            <a:r>
              <a:rPr lang="fr-FR" sz="1600" dirty="0" err="1">
                <a:latin typeface="Avenir Book"/>
                <a:cs typeface="Avenir Book"/>
              </a:rPr>
              <a:t>SNVs</a:t>
            </a:r>
            <a:r>
              <a:rPr lang="fr-FR" sz="1600" dirty="0">
                <a:latin typeface="Avenir Book"/>
                <a:cs typeface="Avenir Book"/>
              </a:rPr>
              <a:t>) </a:t>
            </a:r>
          </a:p>
          <a:p>
            <a:pPr marL="742950" lvl="1" indent="-285750">
              <a:lnSpc>
                <a:spcPct val="150000"/>
              </a:lnSpc>
              <a:buFont typeface="Wingdings" charset="2"/>
              <a:buChar char="Ø"/>
            </a:pPr>
            <a:r>
              <a:rPr lang="fr-FR" sz="1600" dirty="0" err="1" smtClean="0">
                <a:latin typeface="Avenir Book"/>
                <a:cs typeface="Avenir Book"/>
              </a:rPr>
              <a:t>removes</a:t>
            </a:r>
            <a:r>
              <a:rPr lang="fr-FR" sz="1600" dirty="0" smtClean="0">
                <a:latin typeface="Avenir Book"/>
                <a:cs typeface="Avenir Book"/>
              </a:rPr>
              <a:t> </a:t>
            </a:r>
            <a:r>
              <a:rPr lang="fr-FR" sz="1600" dirty="0">
                <a:latin typeface="Avenir Book"/>
                <a:cs typeface="Avenir Book"/>
              </a:rPr>
              <a:t>&gt; 10,000 false positive SNV calls per </a:t>
            </a:r>
            <a:r>
              <a:rPr lang="fr-FR" sz="1600" dirty="0" err="1" smtClean="0">
                <a:latin typeface="Avenir Book"/>
                <a:cs typeface="Avenir Book"/>
              </a:rPr>
              <a:t>individual</a:t>
            </a:r>
            <a:endParaRPr lang="fr-FR" sz="1600" dirty="0">
              <a:latin typeface="Avenir Book"/>
              <a:cs typeface="Avenir Book"/>
            </a:endParaRPr>
          </a:p>
        </p:txBody>
      </p:sp>
      <p:sp>
        <p:nvSpPr>
          <p:cNvPr id="20" name="Rectangle 19"/>
          <p:cNvSpPr/>
          <p:nvPr/>
        </p:nvSpPr>
        <p:spPr bwMode="auto">
          <a:xfrm>
            <a:off x="35495" y="3722261"/>
            <a:ext cx="6628425" cy="1146899"/>
          </a:xfrm>
          <a:prstGeom prst="rect">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8" name="Rectangle 7"/>
          <p:cNvSpPr/>
          <p:nvPr/>
        </p:nvSpPr>
        <p:spPr bwMode="auto">
          <a:xfrm>
            <a:off x="0" y="0"/>
            <a:ext cx="9144000" cy="685512"/>
          </a:xfrm>
          <a:prstGeom prst="rect">
            <a:avLst/>
          </a:prstGeom>
          <a:solidFill>
            <a:schemeClr val="bg1">
              <a:lumMod val="85000"/>
            </a:schemeClr>
          </a:solidFill>
          <a:ln w="9525" cap="flat" cmpd="sng" algn="ctr">
            <a:solidFill>
              <a:srgbClr val="FFFFFF"/>
            </a:solidFill>
            <a:prstDash val="solid"/>
            <a:round/>
            <a:headEnd type="none" w="med" len="med"/>
            <a:tailEnd type="none" w="med" len="med"/>
          </a:ln>
          <a:effectLst/>
          <a:extLst/>
        </p:spPr>
        <p:txBody>
          <a:bodyPr lIns="82945" tIns="41473" rIns="82945" bIns="41473"/>
          <a:lstStyle/>
          <a:p>
            <a:pPr>
              <a:defRPr/>
            </a:pPr>
            <a:endParaRPr lang="fr-FR">
              <a:latin typeface="Avenir Light"/>
              <a:cs typeface="Avenir Light"/>
            </a:endParaRPr>
          </a:p>
        </p:txBody>
      </p:sp>
      <p:sp>
        <p:nvSpPr>
          <p:cNvPr id="11" name="Rectangle 10"/>
          <p:cNvSpPr/>
          <p:nvPr/>
        </p:nvSpPr>
        <p:spPr>
          <a:xfrm>
            <a:off x="323528" y="188640"/>
            <a:ext cx="4464496" cy="400110"/>
          </a:xfrm>
          <a:prstGeom prst="rect">
            <a:avLst/>
          </a:prstGeom>
          <a:noFill/>
        </p:spPr>
        <p:txBody>
          <a:bodyPr wrap="square">
            <a:spAutoFit/>
          </a:bodyPr>
          <a:lstStyle/>
          <a:p>
            <a:pPr>
              <a:defRPr/>
            </a:pPr>
            <a:r>
              <a:rPr lang="fr-FR" sz="2000" dirty="0" err="1">
                <a:solidFill>
                  <a:srgbClr val="110AFF"/>
                </a:solidFill>
                <a:latin typeface="Avenir Book"/>
                <a:cs typeface="Avenir Book"/>
              </a:rPr>
              <a:t>P</a:t>
            </a:r>
            <a:r>
              <a:rPr lang="fr-FR" sz="2000" dirty="0" err="1" smtClean="0">
                <a:solidFill>
                  <a:srgbClr val="110AFF"/>
                </a:solidFill>
                <a:latin typeface="Avenir Book"/>
                <a:cs typeface="Avenir Book"/>
              </a:rPr>
              <a:t>acBio</a:t>
            </a:r>
            <a:r>
              <a:rPr lang="fr-FR" sz="2000" dirty="0" smtClean="0">
                <a:solidFill>
                  <a:srgbClr val="110AFF"/>
                </a:solidFill>
                <a:latin typeface="Avenir Book"/>
                <a:cs typeface="Avenir Book"/>
              </a:rPr>
              <a:t> GENOME ASSEMBLY</a:t>
            </a:r>
            <a:endParaRPr lang="fr-FR" sz="2000" dirty="0">
              <a:solidFill>
                <a:srgbClr val="110AFF"/>
              </a:solidFill>
              <a:latin typeface="Avenir Book"/>
              <a:cs typeface="Avenir Book"/>
            </a:endParaRPr>
          </a:p>
        </p:txBody>
      </p:sp>
      <p:pic>
        <p:nvPicPr>
          <p:cNvPr id="12" name="Image 11"/>
          <p:cNvPicPr>
            <a:picLocks noChangeAspect="1"/>
          </p:cNvPicPr>
          <p:nvPr/>
        </p:nvPicPr>
        <p:blipFill rotWithShape="1">
          <a:blip r:embed="rId2"/>
          <a:srcRect l="59798" t="34940" r="22349" b="48969"/>
          <a:stretch/>
        </p:blipFill>
        <p:spPr>
          <a:xfrm>
            <a:off x="8272536" y="4265378"/>
            <a:ext cx="835968" cy="1656184"/>
          </a:xfrm>
          <a:prstGeom prst="rect">
            <a:avLst/>
          </a:prstGeom>
        </p:spPr>
      </p:pic>
      <p:sp>
        <p:nvSpPr>
          <p:cNvPr id="2" name="Rectangle 1"/>
          <p:cNvSpPr/>
          <p:nvPr/>
        </p:nvSpPr>
        <p:spPr>
          <a:xfrm>
            <a:off x="35494" y="5077406"/>
            <a:ext cx="6663923" cy="732508"/>
          </a:xfrm>
          <a:prstGeom prst="rect">
            <a:avLst/>
          </a:prstGeom>
        </p:spPr>
        <p:txBody>
          <a:bodyPr wrap="square">
            <a:spAutoFit/>
          </a:bodyPr>
          <a:lstStyle/>
          <a:p>
            <a:pPr marL="171450" lvl="0" indent="-171450">
              <a:lnSpc>
                <a:spcPct val="130000"/>
              </a:lnSpc>
              <a:buFont typeface="Arial"/>
              <a:buChar char="•"/>
            </a:pPr>
            <a:r>
              <a:rPr lang="fr-FR" sz="1600" dirty="0" smtClean="0">
                <a:solidFill>
                  <a:srgbClr val="000000"/>
                </a:solidFill>
                <a:latin typeface="Avenir Book"/>
                <a:cs typeface="Avenir Book"/>
              </a:rPr>
              <a:t>It </a:t>
            </a:r>
            <a:r>
              <a:rPr lang="fr-FR" sz="1600" dirty="0" err="1" smtClean="0">
                <a:solidFill>
                  <a:srgbClr val="000000"/>
                </a:solidFill>
                <a:latin typeface="Avenir Book"/>
                <a:cs typeface="Avenir Book"/>
              </a:rPr>
              <a:t>becomes</a:t>
            </a:r>
            <a:r>
              <a:rPr lang="fr-FR" sz="1600" dirty="0" smtClean="0">
                <a:solidFill>
                  <a:srgbClr val="000000"/>
                </a:solidFill>
                <a:latin typeface="Avenir Book"/>
                <a:cs typeface="Avenir Book"/>
              </a:rPr>
              <a:t> possible to </a:t>
            </a:r>
            <a:r>
              <a:rPr lang="fr-FR" sz="1600" dirty="0" err="1">
                <a:solidFill>
                  <a:srgbClr val="000000"/>
                </a:solidFill>
                <a:latin typeface="Avenir Book"/>
                <a:cs typeface="Avenir Book"/>
              </a:rPr>
              <a:t>represent</a:t>
            </a:r>
            <a:r>
              <a:rPr lang="fr-FR" sz="1600" dirty="0">
                <a:solidFill>
                  <a:srgbClr val="000000"/>
                </a:solidFill>
                <a:latin typeface="Avenir Book"/>
                <a:cs typeface="Avenir Book"/>
              </a:rPr>
              <a:t> </a:t>
            </a:r>
            <a:r>
              <a:rPr lang="fr-FR" sz="1600" dirty="0" err="1">
                <a:solidFill>
                  <a:srgbClr val="000000"/>
                </a:solidFill>
                <a:latin typeface="Avenir Book"/>
                <a:cs typeface="Avenir Book"/>
              </a:rPr>
              <a:t>specific</a:t>
            </a:r>
            <a:r>
              <a:rPr lang="fr-FR" sz="1600" dirty="0">
                <a:solidFill>
                  <a:srgbClr val="000000"/>
                </a:solidFill>
                <a:latin typeface="Avenir Book"/>
                <a:cs typeface="Avenir Book"/>
              </a:rPr>
              <a:t> population groups by </a:t>
            </a:r>
            <a:r>
              <a:rPr lang="fr-FR" sz="1600" dirty="0" err="1">
                <a:solidFill>
                  <a:srgbClr val="000000"/>
                </a:solidFill>
                <a:latin typeface="Avenir Book"/>
                <a:cs typeface="Avenir Book"/>
              </a:rPr>
              <a:t>assembly</a:t>
            </a:r>
            <a:r>
              <a:rPr lang="fr-FR" sz="1600" dirty="0">
                <a:solidFill>
                  <a:srgbClr val="000000"/>
                </a:solidFill>
                <a:latin typeface="Avenir Book"/>
                <a:cs typeface="Avenir Book"/>
              </a:rPr>
              <a:t> of </a:t>
            </a:r>
            <a:r>
              <a:rPr lang="fr-FR" sz="1600" dirty="0" err="1">
                <a:solidFill>
                  <a:srgbClr val="000000"/>
                </a:solidFill>
                <a:latin typeface="Avenir Book"/>
                <a:cs typeface="Avenir Book"/>
              </a:rPr>
              <a:t>representative</a:t>
            </a:r>
            <a:r>
              <a:rPr lang="fr-FR" sz="1600" dirty="0">
                <a:solidFill>
                  <a:srgbClr val="000000"/>
                </a:solidFill>
                <a:latin typeface="Avenir Book"/>
                <a:cs typeface="Avenir Book"/>
              </a:rPr>
              <a:t> </a:t>
            </a:r>
            <a:r>
              <a:rPr lang="fr-FR" sz="1600" dirty="0" err="1" smtClean="0">
                <a:solidFill>
                  <a:srgbClr val="000000"/>
                </a:solidFill>
                <a:latin typeface="Avenir Book"/>
                <a:cs typeface="Avenir Book"/>
              </a:rPr>
              <a:t>genomes</a:t>
            </a:r>
            <a:r>
              <a:rPr lang="fr-FR" sz="1600" dirty="0" smtClean="0">
                <a:solidFill>
                  <a:srgbClr val="000000"/>
                </a:solidFill>
                <a:latin typeface="Avenir Book"/>
                <a:cs typeface="Avenir Book"/>
              </a:rPr>
              <a:t> </a:t>
            </a:r>
            <a:r>
              <a:rPr lang="fr-FR" sz="1600" dirty="0" err="1">
                <a:solidFill>
                  <a:srgbClr val="000000"/>
                </a:solidFill>
                <a:latin typeface="Avenir Book"/>
                <a:cs typeface="Avenir Book"/>
              </a:rPr>
              <a:t>from</a:t>
            </a:r>
            <a:r>
              <a:rPr lang="fr-FR" sz="1600" dirty="0">
                <a:solidFill>
                  <a:srgbClr val="000000"/>
                </a:solidFill>
                <a:latin typeface="Avenir Book"/>
                <a:cs typeface="Avenir Book"/>
              </a:rPr>
              <a:t> </a:t>
            </a:r>
            <a:r>
              <a:rPr lang="fr-FR" sz="1600" dirty="0" err="1">
                <a:solidFill>
                  <a:srgbClr val="000000"/>
                </a:solidFill>
                <a:latin typeface="Avenir Book"/>
                <a:cs typeface="Avenir Book"/>
              </a:rPr>
              <a:t>different</a:t>
            </a:r>
            <a:r>
              <a:rPr lang="fr-FR" sz="1600" dirty="0">
                <a:solidFill>
                  <a:srgbClr val="000000"/>
                </a:solidFill>
                <a:latin typeface="Avenir Book"/>
                <a:cs typeface="Avenir Book"/>
              </a:rPr>
              <a:t> populations.</a:t>
            </a:r>
          </a:p>
        </p:txBody>
      </p:sp>
    </p:spTree>
    <p:extLst>
      <p:ext uri="{BB962C8B-B14F-4D97-AF65-F5344CB8AC3E}">
        <p14:creationId xmlns:p14="http://schemas.microsoft.com/office/powerpoint/2010/main" val="20779079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Text Box 175"/>
          <p:cNvSpPr txBox="1">
            <a:spLocks noChangeArrowheads="1"/>
          </p:cNvSpPr>
          <p:nvPr/>
        </p:nvSpPr>
        <p:spPr bwMode="auto">
          <a:xfrm>
            <a:off x="899592" y="260648"/>
            <a:ext cx="7480300" cy="27186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a:spAutoFit/>
          </a:bodyPr>
          <a:lstStyle>
            <a:lvl1pPr marL="228600" indent="-228600">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ct val="50000"/>
              </a:lnSpc>
              <a:spcBef>
                <a:spcPct val="50000"/>
              </a:spcBef>
            </a:pPr>
            <a:r>
              <a:rPr lang="fr-FR" sz="2000" b="1">
                <a:solidFill>
                  <a:srgbClr val="000066"/>
                </a:solidFill>
                <a:latin typeface="Avenir Book"/>
                <a:cs typeface="Avenir Book"/>
              </a:rPr>
              <a:t>Sequencing qualities</a:t>
            </a:r>
          </a:p>
        </p:txBody>
      </p:sp>
      <p:sp>
        <p:nvSpPr>
          <p:cNvPr id="70668" name="Rectangle 53"/>
          <p:cNvSpPr>
            <a:spLocks noChangeArrowheads="1"/>
          </p:cNvSpPr>
          <p:nvPr/>
        </p:nvSpPr>
        <p:spPr bwMode="auto">
          <a:xfrm>
            <a:off x="3251473" y="3523556"/>
            <a:ext cx="479425" cy="88900"/>
          </a:xfrm>
          <a:prstGeom prst="rect">
            <a:avLst/>
          </a:prstGeom>
          <a:solidFill>
            <a:schemeClr val="bg1"/>
          </a:solidFill>
          <a:ln w="9525">
            <a:solidFill>
              <a:schemeClr val="bg1"/>
            </a:solidFill>
            <a:miter lim="800000"/>
            <a:headEnd/>
            <a:tailEnd/>
          </a:ln>
        </p:spPr>
        <p:txBody>
          <a:bodyPr wrap="none" anchor="ctr"/>
          <a:lstStyle/>
          <a:p>
            <a:endParaRPr lang="fr-FR"/>
          </a:p>
        </p:txBody>
      </p:sp>
      <p:sp>
        <p:nvSpPr>
          <p:cNvPr id="70670" name="Rectangle 55"/>
          <p:cNvSpPr>
            <a:spLocks noChangeArrowheads="1"/>
          </p:cNvSpPr>
          <p:nvPr/>
        </p:nvSpPr>
        <p:spPr bwMode="auto">
          <a:xfrm>
            <a:off x="2857550" y="1842393"/>
            <a:ext cx="479425" cy="88900"/>
          </a:xfrm>
          <a:prstGeom prst="rect">
            <a:avLst/>
          </a:prstGeom>
          <a:solidFill>
            <a:schemeClr val="bg1"/>
          </a:solidFill>
          <a:ln w="9525">
            <a:solidFill>
              <a:schemeClr val="bg1"/>
            </a:solidFill>
            <a:miter lim="800000"/>
            <a:headEnd/>
            <a:tailEnd/>
          </a:ln>
        </p:spPr>
        <p:txBody>
          <a:bodyPr wrap="none" anchor="ctr"/>
          <a:lstStyle/>
          <a:p>
            <a:endParaRPr lang="fr-FR"/>
          </a:p>
        </p:txBody>
      </p:sp>
      <p:sp>
        <p:nvSpPr>
          <p:cNvPr id="70671" name="Text Box 175"/>
          <p:cNvSpPr txBox="1">
            <a:spLocks noChangeArrowheads="1"/>
          </p:cNvSpPr>
          <p:nvPr/>
        </p:nvSpPr>
        <p:spPr bwMode="auto">
          <a:xfrm>
            <a:off x="1331640" y="888975"/>
            <a:ext cx="1658937"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buFont typeface="Wingdings" charset="0"/>
              <a:buNone/>
            </a:pPr>
            <a:r>
              <a:rPr lang="fr-FR" sz="1400" b="1">
                <a:latin typeface="Avenir Book"/>
                <a:cs typeface="Avenir Book"/>
              </a:rPr>
              <a:t>Intensities</a:t>
            </a:r>
            <a:endParaRPr lang="el-GR" sz="1400" b="1">
              <a:latin typeface="Avenir Book"/>
              <a:cs typeface="Avenir Book"/>
            </a:endParaRPr>
          </a:p>
        </p:txBody>
      </p:sp>
      <p:pic>
        <p:nvPicPr>
          <p:cNvPr id="6" name="Image 5"/>
          <p:cNvPicPr>
            <a:picLocks noChangeAspect="1"/>
          </p:cNvPicPr>
          <p:nvPr/>
        </p:nvPicPr>
        <p:blipFill>
          <a:blip r:embed="rId2"/>
          <a:stretch>
            <a:fillRect/>
          </a:stretch>
        </p:blipFill>
        <p:spPr>
          <a:xfrm>
            <a:off x="588928" y="1916832"/>
            <a:ext cx="3190984" cy="1944216"/>
          </a:xfrm>
          <a:prstGeom prst="rect">
            <a:avLst/>
          </a:prstGeom>
        </p:spPr>
      </p:pic>
      <p:sp>
        <p:nvSpPr>
          <p:cNvPr id="24" name="Text Box 175"/>
          <p:cNvSpPr txBox="1">
            <a:spLocks noChangeArrowheads="1"/>
          </p:cNvSpPr>
          <p:nvPr/>
        </p:nvSpPr>
        <p:spPr bwMode="auto">
          <a:xfrm>
            <a:off x="5796136" y="888975"/>
            <a:ext cx="2304256"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buFont typeface="Wingdings" charset="0"/>
              <a:buNone/>
            </a:pPr>
            <a:r>
              <a:rPr lang="fr-FR" sz="1400" b="1">
                <a:latin typeface="Avenir Book"/>
                <a:cs typeface="Avenir Book"/>
              </a:rPr>
              <a:t>Cluster densities</a:t>
            </a:r>
            <a:endParaRPr lang="el-GR" sz="1400" b="1">
              <a:latin typeface="Avenir Book"/>
              <a:cs typeface="Avenir Book"/>
            </a:endParaRPr>
          </a:p>
        </p:txBody>
      </p:sp>
      <p:sp>
        <p:nvSpPr>
          <p:cNvPr id="31" name="Text Box 175"/>
          <p:cNvSpPr txBox="1">
            <a:spLocks noChangeArrowheads="1"/>
          </p:cNvSpPr>
          <p:nvPr/>
        </p:nvSpPr>
        <p:spPr bwMode="auto">
          <a:xfrm>
            <a:off x="4860032" y="1312556"/>
            <a:ext cx="4032448"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just">
              <a:spcBef>
                <a:spcPct val="50000"/>
              </a:spcBef>
            </a:pPr>
            <a:r>
              <a:rPr lang="fr-FR" sz="1200">
                <a:latin typeface="Avenir Book"/>
                <a:cs typeface="Avenir Book"/>
              </a:rPr>
              <a:t>Density of clusters for each tile in thousands/mm</a:t>
            </a:r>
            <a:r>
              <a:rPr lang="fr-FR" sz="1200" baseline="30000">
                <a:latin typeface="Avenir Book"/>
                <a:cs typeface="Avenir Book"/>
              </a:rPr>
              <a:t>2</a:t>
            </a:r>
            <a:r>
              <a:rPr lang="fr-FR" sz="1200">
                <a:latin typeface="Avenir Book"/>
                <a:cs typeface="Avenir Book"/>
              </a:rPr>
              <a:t>. Overloading of the library may cause merging of clusters, lowering of the % PF and reduction of the quality score (Q30)</a:t>
            </a:r>
            <a:endParaRPr lang="el-GR" sz="1200">
              <a:latin typeface="Avenir Book"/>
              <a:cs typeface="Avenir Book"/>
            </a:endParaRPr>
          </a:p>
        </p:txBody>
      </p:sp>
      <p:sp>
        <p:nvSpPr>
          <p:cNvPr id="9" name="ZoneTexte 8"/>
          <p:cNvSpPr txBox="1"/>
          <p:nvPr/>
        </p:nvSpPr>
        <p:spPr>
          <a:xfrm>
            <a:off x="467544" y="1316668"/>
            <a:ext cx="3528392" cy="646331"/>
          </a:xfrm>
          <a:prstGeom prst="rect">
            <a:avLst/>
          </a:prstGeom>
          <a:noFill/>
        </p:spPr>
        <p:txBody>
          <a:bodyPr wrap="square" rtlCol="0">
            <a:spAutoFit/>
          </a:bodyPr>
          <a:lstStyle/>
          <a:p>
            <a:pPr algn="just"/>
            <a:r>
              <a:rPr lang="fr-FR" sz="1200">
                <a:latin typeface="Avenir Book"/>
                <a:cs typeface="Avenir Book"/>
              </a:rPr>
              <a:t>Intensity values of the four incorporated bases are measured to determine if a clustering failure has occurred</a:t>
            </a:r>
          </a:p>
        </p:txBody>
      </p:sp>
      <p:pic>
        <p:nvPicPr>
          <p:cNvPr id="11" name="Image 10"/>
          <p:cNvPicPr>
            <a:picLocks noChangeAspect="1"/>
          </p:cNvPicPr>
          <p:nvPr/>
        </p:nvPicPr>
        <p:blipFill>
          <a:blip r:embed="rId3"/>
          <a:stretch>
            <a:fillRect/>
          </a:stretch>
        </p:blipFill>
        <p:spPr>
          <a:xfrm>
            <a:off x="5436096" y="2166042"/>
            <a:ext cx="2952328" cy="1959842"/>
          </a:xfrm>
          <a:prstGeom prst="rect">
            <a:avLst/>
          </a:prstGeom>
        </p:spPr>
      </p:pic>
      <p:sp>
        <p:nvSpPr>
          <p:cNvPr id="12" name="ZoneTexte 11"/>
          <p:cNvSpPr txBox="1"/>
          <p:nvPr/>
        </p:nvSpPr>
        <p:spPr>
          <a:xfrm>
            <a:off x="395536" y="5035823"/>
            <a:ext cx="4032448" cy="830997"/>
          </a:xfrm>
          <a:prstGeom prst="rect">
            <a:avLst/>
          </a:prstGeom>
          <a:noFill/>
        </p:spPr>
        <p:txBody>
          <a:bodyPr wrap="square" rtlCol="0">
            <a:spAutoFit/>
          </a:bodyPr>
          <a:lstStyle/>
          <a:p>
            <a:pPr algn="just"/>
            <a:r>
              <a:rPr lang="fr-FR" sz="1200">
                <a:latin typeface="Avenir Book"/>
                <a:cs typeface="Avenir Book"/>
              </a:rPr>
              <a:t>Reflects the purity of the signal from each cluster. Ratio of the brightest intensity divided by the sum of the brightest and second brightest intensities for each cycle. Optimal values for MiSeq and HiSeq 2500 from 80-95%. </a:t>
            </a:r>
          </a:p>
        </p:txBody>
      </p:sp>
      <p:sp>
        <p:nvSpPr>
          <p:cNvPr id="13" name="ZoneTexte 12"/>
          <p:cNvSpPr txBox="1"/>
          <p:nvPr/>
        </p:nvSpPr>
        <p:spPr>
          <a:xfrm>
            <a:off x="596355" y="4675783"/>
            <a:ext cx="3399581" cy="307777"/>
          </a:xfrm>
          <a:prstGeom prst="rect">
            <a:avLst/>
          </a:prstGeom>
          <a:noFill/>
        </p:spPr>
        <p:txBody>
          <a:bodyPr wrap="none" rtlCol="0">
            <a:spAutoFit/>
          </a:bodyPr>
          <a:lstStyle/>
          <a:p>
            <a:r>
              <a:rPr lang="fr-FR" sz="1400" b="1">
                <a:latin typeface="Avenir Book"/>
                <a:cs typeface="Avenir Book"/>
              </a:rPr>
              <a:t>Percentage of reads passing filter (% PF) </a:t>
            </a:r>
          </a:p>
        </p:txBody>
      </p:sp>
      <p:pic>
        <p:nvPicPr>
          <p:cNvPr id="14" name="Image 13"/>
          <p:cNvPicPr>
            <a:picLocks noChangeAspect="1"/>
          </p:cNvPicPr>
          <p:nvPr/>
        </p:nvPicPr>
        <p:blipFill>
          <a:blip r:embed="rId4"/>
          <a:stretch>
            <a:fillRect/>
          </a:stretch>
        </p:blipFill>
        <p:spPr>
          <a:xfrm>
            <a:off x="6084168" y="5877272"/>
            <a:ext cx="1674729" cy="622176"/>
          </a:xfrm>
          <a:prstGeom prst="rect">
            <a:avLst/>
          </a:prstGeom>
        </p:spPr>
      </p:pic>
      <p:grpSp>
        <p:nvGrpSpPr>
          <p:cNvPr id="17" name="Grouper 16"/>
          <p:cNvGrpSpPr/>
          <p:nvPr/>
        </p:nvGrpSpPr>
        <p:grpSpPr>
          <a:xfrm>
            <a:off x="5364088" y="4077072"/>
            <a:ext cx="3168352" cy="1728192"/>
            <a:chOff x="5364088" y="4077072"/>
            <a:chExt cx="3168352" cy="1728192"/>
          </a:xfrm>
        </p:grpSpPr>
        <p:grpSp>
          <p:nvGrpSpPr>
            <p:cNvPr id="8" name="Grouper 7"/>
            <p:cNvGrpSpPr/>
            <p:nvPr/>
          </p:nvGrpSpPr>
          <p:grpSpPr>
            <a:xfrm>
              <a:off x="5364088" y="4077072"/>
              <a:ext cx="3168352" cy="1728192"/>
              <a:chOff x="3707904" y="4797152"/>
              <a:chExt cx="3283031" cy="1790700"/>
            </a:xfrm>
          </p:grpSpPr>
          <p:pic>
            <p:nvPicPr>
              <p:cNvPr id="7" name="Image 6"/>
              <p:cNvPicPr>
                <a:picLocks noChangeAspect="1"/>
              </p:cNvPicPr>
              <p:nvPr/>
            </p:nvPicPr>
            <p:blipFill rotWithShape="1">
              <a:blip r:embed="rId5"/>
              <a:srcRect l="74981"/>
              <a:stretch/>
            </p:blipFill>
            <p:spPr>
              <a:xfrm>
                <a:off x="5364088" y="4797152"/>
                <a:ext cx="1626847" cy="1790700"/>
              </a:xfrm>
              <a:prstGeom prst="rect">
                <a:avLst/>
              </a:prstGeom>
            </p:spPr>
          </p:pic>
          <p:pic>
            <p:nvPicPr>
              <p:cNvPr id="32" name="Image 31"/>
              <p:cNvPicPr>
                <a:picLocks noChangeAspect="1"/>
              </p:cNvPicPr>
              <p:nvPr/>
            </p:nvPicPr>
            <p:blipFill rotWithShape="1">
              <a:blip r:embed="rId5"/>
              <a:srcRect r="73663"/>
              <a:stretch/>
            </p:blipFill>
            <p:spPr>
              <a:xfrm>
                <a:off x="3707904" y="4797152"/>
                <a:ext cx="1712558" cy="1790700"/>
              </a:xfrm>
              <a:prstGeom prst="rect">
                <a:avLst/>
              </a:prstGeom>
            </p:spPr>
          </p:pic>
        </p:grpSp>
        <p:sp>
          <p:nvSpPr>
            <p:cNvPr id="40" name="Text Box 175"/>
            <p:cNvSpPr txBox="1">
              <a:spLocks noChangeArrowheads="1"/>
            </p:cNvSpPr>
            <p:nvPr/>
          </p:nvSpPr>
          <p:spPr bwMode="auto">
            <a:xfrm>
              <a:off x="5508104" y="5517232"/>
              <a:ext cx="2880320" cy="253916"/>
            </a:xfrm>
            <a:prstGeom prst="rect">
              <a:avLst/>
            </a:prstGeom>
            <a:solidFill>
              <a:schemeClr val="bg1"/>
            </a:solidFill>
            <a:ln>
              <a:noFill/>
            </a:ln>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buFont typeface="Wingdings" charset="0"/>
                <a:buNone/>
              </a:pPr>
              <a:r>
                <a:rPr lang="fr-FR" sz="1050" b="1">
                  <a:latin typeface="Avenir Book"/>
                  <a:cs typeface="Avenir Book"/>
                </a:rPr>
                <a:t>Underclustered                   Overclustered </a:t>
              </a:r>
              <a:endParaRPr lang="el-GR" sz="1050" b="1">
                <a:latin typeface="Avenir Book"/>
                <a:cs typeface="Avenir Book"/>
              </a:endParaRPr>
            </a:p>
          </p:txBody>
        </p:sp>
        <p:cxnSp>
          <p:nvCxnSpPr>
            <p:cNvPr id="16" name="Connecteur droit avec flèche 15"/>
            <p:cNvCxnSpPr/>
            <p:nvPr/>
          </p:nvCxnSpPr>
          <p:spPr bwMode="auto">
            <a:xfrm>
              <a:off x="6804248" y="5661248"/>
              <a:ext cx="432048"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grpSp>
    </p:spTree>
    <p:extLst>
      <p:ext uri="{BB962C8B-B14F-4D97-AF65-F5344CB8AC3E}">
        <p14:creationId xmlns:p14="http://schemas.microsoft.com/office/powerpoint/2010/main" val="8142094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Text Box 175"/>
          <p:cNvSpPr txBox="1">
            <a:spLocks noChangeArrowheads="1"/>
          </p:cNvSpPr>
          <p:nvPr/>
        </p:nvSpPr>
        <p:spPr bwMode="auto">
          <a:xfrm>
            <a:off x="899592" y="260648"/>
            <a:ext cx="7480300" cy="27186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a:spAutoFit/>
          </a:bodyPr>
          <a:lstStyle>
            <a:lvl1pPr marL="228600" indent="-228600">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ct val="50000"/>
              </a:lnSpc>
              <a:spcBef>
                <a:spcPct val="50000"/>
              </a:spcBef>
            </a:pPr>
            <a:r>
              <a:rPr lang="fr-FR" sz="2000" b="1">
                <a:solidFill>
                  <a:srgbClr val="000066"/>
                </a:solidFill>
                <a:latin typeface="Avenir Book"/>
                <a:cs typeface="Avenir Book"/>
              </a:rPr>
              <a:t>Sequencing qualities</a:t>
            </a:r>
          </a:p>
        </p:txBody>
      </p:sp>
      <p:sp>
        <p:nvSpPr>
          <p:cNvPr id="23" name="Text Box 175"/>
          <p:cNvSpPr txBox="1">
            <a:spLocks noChangeArrowheads="1"/>
          </p:cNvSpPr>
          <p:nvPr/>
        </p:nvSpPr>
        <p:spPr bwMode="auto">
          <a:xfrm>
            <a:off x="1115616" y="692696"/>
            <a:ext cx="2304256"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buFont typeface="Wingdings" charset="0"/>
              <a:buNone/>
            </a:pPr>
            <a:r>
              <a:rPr lang="fr-FR" sz="1400" b="1">
                <a:latin typeface="Avenir Book"/>
                <a:cs typeface="Avenir Book"/>
              </a:rPr>
              <a:t>Phasing/Prephasing</a:t>
            </a:r>
          </a:p>
        </p:txBody>
      </p:sp>
      <p:sp>
        <p:nvSpPr>
          <p:cNvPr id="29" name="Text Box 175"/>
          <p:cNvSpPr txBox="1">
            <a:spLocks noChangeArrowheads="1"/>
          </p:cNvSpPr>
          <p:nvPr/>
        </p:nvSpPr>
        <p:spPr bwMode="auto">
          <a:xfrm>
            <a:off x="467544" y="1124744"/>
            <a:ext cx="3744416" cy="12003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just">
              <a:spcBef>
                <a:spcPct val="50000"/>
              </a:spcBef>
              <a:buFont typeface="Wingdings" charset="0"/>
              <a:buNone/>
            </a:pPr>
            <a:r>
              <a:rPr lang="fr-FR" sz="1200">
                <a:latin typeface="Avenir Book"/>
                <a:cs typeface="Avenir Book"/>
              </a:rPr>
              <a:t>Percentages of bases that fell behind or jumped ahead the current cycle within a read. It increases with cycle number, hampering correct base identification for long reads. Optimal values are below 0.5 or 0.2% depending on platform. Issues may arise when read length is above specifications.</a:t>
            </a:r>
            <a:endParaRPr lang="el-GR" sz="1200">
              <a:latin typeface="Avenir Book"/>
              <a:cs typeface="Avenir Book"/>
            </a:endParaRPr>
          </a:p>
        </p:txBody>
      </p:sp>
      <p:pic>
        <p:nvPicPr>
          <p:cNvPr id="2" name="Image 1"/>
          <p:cNvPicPr>
            <a:picLocks noChangeAspect="1"/>
          </p:cNvPicPr>
          <p:nvPr/>
        </p:nvPicPr>
        <p:blipFill>
          <a:blip r:embed="rId2"/>
          <a:stretch>
            <a:fillRect/>
          </a:stretch>
        </p:blipFill>
        <p:spPr>
          <a:xfrm>
            <a:off x="672239" y="2693268"/>
            <a:ext cx="3323697" cy="1887860"/>
          </a:xfrm>
          <a:prstGeom prst="rect">
            <a:avLst/>
          </a:prstGeom>
        </p:spPr>
      </p:pic>
      <p:sp>
        <p:nvSpPr>
          <p:cNvPr id="3" name="ZoneTexte 2"/>
          <p:cNvSpPr txBox="1"/>
          <p:nvPr/>
        </p:nvSpPr>
        <p:spPr>
          <a:xfrm>
            <a:off x="5004048" y="1261209"/>
            <a:ext cx="3672408" cy="1015663"/>
          </a:xfrm>
          <a:prstGeom prst="rect">
            <a:avLst/>
          </a:prstGeom>
          <a:noFill/>
        </p:spPr>
        <p:txBody>
          <a:bodyPr wrap="square" rtlCol="0">
            <a:spAutoFit/>
          </a:bodyPr>
          <a:lstStyle/>
          <a:p>
            <a:pPr algn="just"/>
            <a:r>
              <a:rPr lang="fr-FR" sz="1200">
                <a:latin typeface="Avenir Book"/>
                <a:cs typeface="Avenir Book"/>
              </a:rPr>
              <a:t>% Q-score &gt; 30 : percentage of bases that have a a probability of incorrect base calling of 1/1000. Low Q scores can increase false-positive variant calls, which can result in inaccurate conclusions. </a:t>
            </a:r>
          </a:p>
          <a:p>
            <a:pPr algn="just"/>
            <a:endParaRPr lang="fr-FR" sz="1200">
              <a:latin typeface="Avenir Book"/>
              <a:cs typeface="Avenir Book"/>
            </a:endParaRPr>
          </a:p>
        </p:txBody>
      </p:sp>
      <p:sp>
        <p:nvSpPr>
          <p:cNvPr id="4" name="Rectangle 3"/>
          <p:cNvSpPr/>
          <p:nvPr/>
        </p:nvSpPr>
        <p:spPr>
          <a:xfrm>
            <a:off x="6228184" y="715489"/>
            <a:ext cx="838691" cy="307777"/>
          </a:xfrm>
          <a:prstGeom prst="rect">
            <a:avLst/>
          </a:prstGeom>
        </p:spPr>
        <p:txBody>
          <a:bodyPr wrap="none">
            <a:spAutoFit/>
          </a:bodyPr>
          <a:lstStyle/>
          <a:p>
            <a:r>
              <a:rPr lang="fr-FR" sz="1400" b="1">
                <a:latin typeface="Avenir Book"/>
                <a:cs typeface="Avenir Book"/>
              </a:rPr>
              <a:t>Q-score </a:t>
            </a:r>
            <a:endParaRPr lang="fr-FR" sz="1400" b="1"/>
          </a:p>
        </p:txBody>
      </p:sp>
      <p:pic>
        <p:nvPicPr>
          <p:cNvPr id="5" name="Image 4"/>
          <p:cNvPicPr>
            <a:picLocks noChangeAspect="1"/>
          </p:cNvPicPr>
          <p:nvPr/>
        </p:nvPicPr>
        <p:blipFill rotWithShape="1">
          <a:blip r:embed="rId3"/>
          <a:srcRect r="50348"/>
          <a:stretch/>
        </p:blipFill>
        <p:spPr>
          <a:xfrm>
            <a:off x="5379116" y="2059826"/>
            <a:ext cx="2793284" cy="2377286"/>
          </a:xfrm>
          <a:prstGeom prst="rect">
            <a:avLst/>
          </a:prstGeom>
        </p:spPr>
      </p:pic>
      <p:pic>
        <p:nvPicPr>
          <p:cNvPr id="22" name="Image 21"/>
          <p:cNvPicPr>
            <a:picLocks noChangeAspect="1"/>
          </p:cNvPicPr>
          <p:nvPr/>
        </p:nvPicPr>
        <p:blipFill rotWithShape="1">
          <a:blip r:embed="rId3"/>
          <a:srcRect l="49100"/>
          <a:stretch/>
        </p:blipFill>
        <p:spPr>
          <a:xfrm>
            <a:off x="5364400" y="4364090"/>
            <a:ext cx="2808000" cy="2377286"/>
          </a:xfrm>
          <a:prstGeom prst="rect">
            <a:avLst/>
          </a:prstGeom>
        </p:spPr>
      </p:pic>
      <p:sp>
        <p:nvSpPr>
          <p:cNvPr id="25" name="ZoneTexte 24"/>
          <p:cNvSpPr txBox="1"/>
          <p:nvPr/>
        </p:nvSpPr>
        <p:spPr>
          <a:xfrm>
            <a:off x="5004048" y="1013827"/>
            <a:ext cx="3672408" cy="276999"/>
          </a:xfrm>
          <a:prstGeom prst="rect">
            <a:avLst/>
          </a:prstGeom>
          <a:noFill/>
        </p:spPr>
        <p:txBody>
          <a:bodyPr wrap="square" rtlCol="0">
            <a:spAutoFit/>
          </a:bodyPr>
          <a:lstStyle/>
          <a:p>
            <a:r>
              <a:rPr lang="fr-FR" sz="1200">
                <a:latin typeface="Avenir Book"/>
                <a:cs typeface="Avenir Book"/>
              </a:rPr>
              <a:t>Base calling error probabilities </a:t>
            </a:r>
            <a:r>
              <a:rPr lang="fr-FR" sz="1200" i="1">
                <a:latin typeface="Avenir Book"/>
                <a:cs typeface="Avenir Book"/>
              </a:rPr>
              <a:t>P </a:t>
            </a:r>
            <a:r>
              <a:rPr lang="fr-FR" sz="1200">
                <a:latin typeface="Avenir Book"/>
                <a:cs typeface="Avenir Book"/>
              </a:rPr>
              <a:t>: Q = − 10 log</a:t>
            </a:r>
            <a:r>
              <a:rPr lang="fr-FR" sz="1200" baseline="-25000">
                <a:latin typeface="Avenir Book"/>
                <a:cs typeface="Avenir Book"/>
              </a:rPr>
              <a:t>10</a:t>
            </a:r>
            <a:r>
              <a:rPr lang="fr-FR" sz="1200">
                <a:latin typeface="Avenir Book"/>
                <a:cs typeface="Avenir Book"/>
              </a:rPr>
              <a:t> </a:t>
            </a:r>
            <a:r>
              <a:rPr lang="fr-FR" sz="1200" i="1">
                <a:latin typeface="Avenir Book"/>
                <a:cs typeface="Avenir Book"/>
              </a:rPr>
              <a:t>P</a:t>
            </a:r>
          </a:p>
        </p:txBody>
      </p:sp>
    </p:spTree>
    <p:extLst>
      <p:ext uri="{BB962C8B-B14F-4D97-AF65-F5344CB8AC3E}">
        <p14:creationId xmlns:p14="http://schemas.microsoft.com/office/powerpoint/2010/main" val="33665423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Text Box 175"/>
          <p:cNvSpPr txBox="1">
            <a:spLocks noChangeArrowheads="1"/>
          </p:cNvSpPr>
          <p:nvPr/>
        </p:nvSpPr>
        <p:spPr bwMode="auto">
          <a:xfrm>
            <a:off x="899592" y="260648"/>
            <a:ext cx="7480300" cy="27186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a:spAutoFit/>
          </a:bodyPr>
          <a:lstStyle>
            <a:lvl1pPr marL="228600" indent="-228600">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ct val="50000"/>
              </a:lnSpc>
              <a:spcBef>
                <a:spcPct val="50000"/>
              </a:spcBef>
            </a:pPr>
            <a:r>
              <a:rPr lang="fr-FR" sz="2000" b="1">
                <a:solidFill>
                  <a:srgbClr val="000066"/>
                </a:solidFill>
                <a:latin typeface="Avenir Book"/>
                <a:cs typeface="Avenir Book"/>
              </a:rPr>
              <a:t>Sequencing qualities</a:t>
            </a:r>
          </a:p>
        </p:txBody>
      </p:sp>
      <p:sp>
        <p:nvSpPr>
          <p:cNvPr id="26" name="Text Box 175"/>
          <p:cNvSpPr txBox="1">
            <a:spLocks noChangeArrowheads="1"/>
          </p:cNvSpPr>
          <p:nvPr/>
        </p:nvSpPr>
        <p:spPr bwMode="auto">
          <a:xfrm>
            <a:off x="1259632" y="764704"/>
            <a:ext cx="2304256"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buFont typeface="Wingdings" charset="0"/>
              <a:buNone/>
            </a:pPr>
            <a:r>
              <a:rPr lang="fr-FR" sz="1400">
                <a:latin typeface="Avenir Book"/>
                <a:cs typeface="Avenir Book"/>
              </a:rPr>
              <a:t>Percentage of alignment</a:t>
            </a:r>
            <a:endParaRPr lang="el-GR" sz="1400">
              <a:latin typeface="Avenir Book"/>
              <a:cs typeface="Avenir Book"/>
            </a:endParaRPr>
          </a:p>
        </p:txBody>
      </p:sp>
      <p:sp>
        <p:nvSpPr>
          <p:cNvPr id="28" name="Text Box 175"/>
          <p:cNvSpPr txBox="1">
            <a:spLocks noChangeArrowheads="1"/>
          </p:cNvSpPr>
          <p:nvPr/>
        </p:nvSpPr>
        <p:spPr bwMode="auto">
          <a:xfrm>
            <a:off x="5652120" y="764704"/>
            <a:ext cx="2304256"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buFont typeface="Wingdings" charset="0"/>
              <a:buNone/>
            </a:pPr>
            <a:r>
              <a:rPr lang="fr-FR" sz="1400">
                <a:latin typeface="Avenir Book"/>
                <a:cs typeface="Avenir Book"/>
              </a:rPr>
              <a:t>Error rate</a:t>
            </a:r>
            <a:endParaRPr lang="el-GR" sz="1400">
              <a:latin typeface="Avenir Book"/>
              <a:cs typeface="Avenir Book"/>
            </a:endParaRPr>
          </a:p>
        </p:txBody>
      </p:sp>
      <p:sp>
        <p:nvSpPr>
          <p:cNvPr id="2" name="ZoneTexte 1"/>
          <p:cNvSpPr txBox="1"/>
          <p:nvPr/>
        </p:nvSpPr>
        <p:spPr>
          <a:xfrm>
            <a:off x="395536" y="1177588"/>
            <a:ext cx="3672408" cy="830997"/>
          </a:xfrm>
          <a:prstGeom prst="rect">
            <a:avLst/>
          </a:prstGeom>
          <a:noFill/>
        </p:spPr>
        <p:txBody>
          <a:bodyPr wrap="square" rtlCol="0">
            <a:spAutoFit/>
          </a:bodyPr>
          <a:lstStyle/>
          <a:p>
            <a:pPr algn="just"/>
            <a:r>
              <a:rPr lang="fr-FR" sz="1200" b="1">
                <a:latin typeface="Avenir Book"/>
                <a:cs typeface="Avenir Book"/>
              </a:rPr>
              <a:t>% align</a:t>
            </a:r>
            <a:r>
              <a:rPr lang="fr-FR" sz="1200">
                <a:latin typeface="Avenir Book"/>
                <a:cs typeface="Avenir Book"/>
              </a:rPr>
              <a:t>: percentage of the reads aligned to PhiX control genome. It is important to estimate the error rate. Indication on the success of the clustering process.</a:t>
            </a:r>
          </a:p>
        </p:txBody>
      </p:sp>
      <p:pic>
        <p:nvPicPr>
          <p:cNvPr id="3" name="Image 2"/>
          <p:cNvPicPr>
            <a:picLocks noChangeAspect="1"/>
          </p:cNvPicPr>
          <p:nvPr/>
        </p:nvPicPr>
        <p:blipFill>
          <a:blip r:embed="rId2"/>
          <a:stretch>
            <a:fillRect/>
          </a:stretch>
        </p:blipFill>
        <p:spPr>
          <a:xfrm>
            <a:off x="611560" y="2269133"/>
            <a:ext cx="3311235" cy="2547764"/>
          </a:xfrm>
          <a:prstGeom prst="rect">
            <a:avLst/>
          </a:prstGeom>
        </p:spPr>
      </p:pic>
      <p:sp>
        <p:nvSpPr>
          <p:cNvPr id="33" name="ZoneTexte 32"/>
          <p:cNvSpPr txBox="1"/>
          <p:nvPr/>
        </p:nvSpPr>
        <p:spPr>
          <a:xfrm>
            <a:off x="4788024" y="1177588"/>
            <a:ext cx="3888432" cy="646331"/>
          </a:xfrm>
          <a:prstGeom prst="rect">
            <a:avLst/>
          </a:prstGeom>
          <a:noFill/>
        </p:spPr>
        <p:txBody>
          <a:bodyPr wrap="square" rtlCol="0">
            <a:spAutoFit/>
          </a:bodyPr>
          <a:lstStyle/>
          <a:p>
            <a:pPr algn="just"/>
            <a:r>
              <a:rPr lang="fr-FR" sz="1200">
                <a:latin typeface="Avenir Book"/>
                <a:cs typeface="Avenir Book"/>
              </a:rPr>
              <a:t>Calculated for each read based on the aligned % of PhiX control sample. Important to determine if the sequencing has proceeded as expected.</a:t>
            </a:r>
          </a:p>
        </p:txBody>
      </p:sp>
      <p:pic>
        <p:nvPicPr>
          <p:cNvPr id="13" name="Image 12"/>
          <p:cNvPicPr>
            <a:picLocks noChangeAspect="1"/>
          </p:cNvPicPr>
          <p:nvPr/>
        </p:nvPicPr>
        <p:blipFill>
          <a:blip r:embed="rId3"/>
          <a:stretch>
            <a:fillRect/>
          </a:stretch>
        </p:blipFill>
        <p:spPr>
          <a:xfrm>
            <a:off x="5220071" y="1844824"/>
            <a:ext cx="2910621" cy="2481405"/>
          </a:xfrm>
          <a:prstGeom prst="rect">
            <a:avLst/>
          </a:prstGeom>
        </p:spPr>
      </p:pic>
      <p:pic>
        <p:nvPicPr>
          <p:cNvPr id="14" name="Image 13"/>
          <p:cNvPicPr>
            <a:picLocks noChangeAspect="1"/>
          </p:cNvPicPr>
          <p:nvPr/>
        </p:nvPicPr>
        <p:blipFill>
          <a:blip r:embed="rId4"/>
          <a:stretch>
            <a:fillRect/>
          </a:stretch>
        </p:blipFill>
        <p:spPr>
          <a:xfrm>
            <a:off x="3980339" y="4437112"/>
            <a:ext cx="5158845" cy="2232247"/>
          </a:xfrm>
          <a:prstGeom prst="rect">
            <a:avLst/>
          </a:prstGeom>
        </p:spPr>
      </p:pic>
      <p:sp>
        <p:nvSpPr>
          <p:cNvPr id="27" name="ZoneTexte 26"/>
          <p:cNvSpPr txBox="1"/>
          <p:nvPr/>
        </p:nvSpPr>
        <p:spPr>
          <a:xfrm>
            <a:off x="5839251" y="2060848"/>
            <a:ext cx="1685077" cy="343684"/>
          </a:xfrm>
          <a:prstGeom prst="rect">
            <a:avLst/>
          </a:prstGeom>
          <a:solidFill>
            <a:srgbClr val="FFFFFF"/>
          </a:solidFill>
          <a:ln w="19050" cmpd="sng">
            <a:solidFill>
              <a:srgbClr val="FF0000"/>
            </a:solidFill>
          </a:ln>
        </p:spPr>
        <p:txBody>
          <a:bodyPr wrap="none" rtlCol="0">
            <a:spAutoFit/>
          </a:bodyPr>
          <a:lstStyle/>
          <a:p>
            <a:pPr algn="ctr">
              <a:lnSpc>
                <a:spcPct val="120000"/>
              </a:lnSpc>
            </a:pPr>
            <a:r>
              <a:rPr lang="fr-FR" sz="1400">
                <a:solidFill>
                  <a:srgbClr val="FF0000"/>
                </a:solidFill>
                <a:latin typeface="Avenir Book"/>
                <a:cs typeface="Avenir Book"/>
              </a:rPr>
              <a:t>Error rate  </a:t>
            </a:r>
            <a:r>
              <a:rPr lang="fr-FR" sz="1400">
                <a:solidFill>
                  <a:srgbClr val="FF0000"/>
                </a:solidFill>
              </a:rPr>
              <a:t>≈ </a:t>
            </a:r>
            <a:r>
              <a:rPr lang="fr-FR" sz="1400">
                <a:solidFill>
                  <a:srgbClr val="FF0000"/>
                </a:solidFill>
                <a:effectLst/>
              </a:rPr>
              <a:t> </a:t>
            </a:r>
            <a:r>
              <a:rPr lang="fr-FR" sz="1400">
                <a:solidFill>
                  <a:srgbClr val="FF0000"/>
                </a:solidFill>
                <a:latin typeface="Avenir Book"/>
                <a:cs typeface="Avenir Book"/>
              </a:rPr>
              <a:t>0.1 %</a:t>
            </a:r>
          </a:p>
        </p:txBody>
      </p:sp>
      <p:sp>
        <p:nvSpPr>
          <p:cNvPr id="11" name="ZoneTexte 10"/>
          <p:cNvSpPr txBox="1"/>
          <p:nvPr/>
        </p:nvSpPr>
        <p:spPr>
          <a:xfrm>
            <a:off x="4618726" y="4653136"/>
            <a:ext cx="1447618" cy="307777"/>
          </a:xfrm>
          <a:prstGeom prst="rect">
            <a:avLst/>
          </a:prstGeom>
          <a:solidFill>
            <a:srgbClr val="FFFFFF"/>
          </a:solidFill>
          <a:ln w="19050" cmpd="sng">
            <a:noFill/>
          </a:ln>
        </p:spPr>
        <p:txBody>
          <a:bodyPr wrap="none" rtlCol="0">
            <a:spAutoFit/>
          </a:bodyPr>
          <a:lstStyle/>
          <a:p>
            <a:pPr algn="ctr">
              <a:lnSpc>
                <a:spcPct val="120000"/>
              </a:lnSpc>
            </a:pPr>
            <a:r>
              <a:rPr lang="en-US" sz="1200">
                <a:solidFill>
                  <a:srgbClr val="000000"/>
                </a:solidFill>
                <a:latin typeface="Avenir Book"/>
                <a:cs typeface="Avenir Book"/>
              </a:rPr>
              <a:t>“bad” sequencing</a:t>
            </a:r>
          </a:p>
        </p:txBody>
      </p:sp>
    </p:spTree>
    <p:extLst>
      <p:ext uri="{BB962C8B-B14F-4D97-AF65-F5344CB8AC3E}">
        <p14:creationId xmlns:p14="http://schemas.microsoft.com/office/powerpoint/2010/main" val="17770105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39530"/>
            <a:ext cx="9144000" cy="6808341"/>
          </a:xfrm>
          <a:prstGeom prst="rect">
            <a:avLst/>
          </a:prstGeom>
        </p:spPr>
      </p:pic>
      <p:sp>
        <p:nvSpPr>
          <p:cNvPr id="2" name="Title 1"/>
          <p:cNvSpPr>
            <a:spLocks noGrp="1"/>
          </p:cNvSpPr>
          <p:nvPr>
            <p:ph type="title"/>
          </p:nvPr>
        </p:nvSpPr>
        <p:spPr>
          <a:xfrm>
            <a:off x="833658" y="39530"/>
            <a:ext cx="7772400" cy="1143000"/>
          </a:xfrm>
        </p:spPr>
        <p:txBody>
          <a:bodyPr/>
          <a:lstStyle/>
          <a:p>
            <a:r>
              <a:rPr lang="fr-FR" sz="6000" b="1" i="1" dirty="0" err="1" smtClean="0">
                <a:ln w="6600">
                  <a:solidFill>
                    <a:schemeClr val="accent2"/>
                  </a:solidFill>
                  <a:prstDash val="solid"/>
                </a:ln>
                <a:solidFill>
                  <a:srgbClr val="FFFF00"/>
                </a:solidFill>
                <a:effectLst>
                  <a:outerShdw dist="38100" dir="2700000" algn="tl" rotWithShape="0">
                    <a:schemeClr val="accent2"/>
                  </a:outerShdw>
                </a:effectLst>
              </a:rPr>
              <a:t>Many</a:t>
            </a:r>
            <a:r>
              <a:rPr lang="fr-FR" sz="6000" b="1" i="1" dirty="0" smtClean="0">
                <a:ln w="6600">
                  <a:solidFill>
                    <a:schemeClr val="accent2"/>
                  </a:solidFill>
                  <a:prstDash val="solid"/>
                </a:ln>
                <a:solidFill>
                  <a:srgbClr val="FFFF00"/>
                </a:solidFill>
                <a:effectLst>
                  <a:outerShdw dist="38100" dir="2700000" algn="tl" rotWithShape="0">
                    <a:schemeClr val="accent2"/>
                  </a:outerShdw>
                </a:effectLst>
              </a:rPr>
              <a:t> applications</a:t>
            </a:r>
            <a:endParaRPr lang="fr-FR" sz="6000" b="1" i="1" dirty="0">
              <a:solidFill>
                <a:srgbClr val="FFFF00"/>
              </a:solidFill>
            </a:endParaRPr>
          </a:p>
        </p:txBody>
      </p:sp>
    </p:spTree>
    <p:extLst>
      <p:ext uri="{BB962C8B-B14F-4D97-AF65-F5344CB8AC3E}">
        <p14:creationId xmlns:p14="http://schemas.microsoft.com/office/powerpoint/2010/main" val="4320465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ZoneTexte 8"/>
          <p:cNvSpPr txBox="1"/>
          <p:nvPr/>
        </p:nvSpPr>
        <p:spPr>
          <a:xfrm>
            <a:off x="143545" y="136516"/>
            <a:ext cx="4507965" cy="461665"/>
          </a:xfrm>
          <a:prstGeom prst="rect">
            <a:avLst/>
          </a:prstGeom>
          <a:noFill/>
        </p:spPr>
        <p:txBody>
          <a:bodyPr wrap="none" rtlCol="0">
            <a:spAutoFit/>
          </a:bodyPr>
          <a:lstStyle/>
          <a:p>
            <a:pPr marL="0" lvl="1"/>
            <a:r>
              <a:rPr lang="fr-FR" dirty="0" smtClean="0">
                <a:solidFill>
                  <a:srgbClr val="660066"/>
                </a:solidFill>
                <a:latin typeface="Avenir Book" charset="0"/>
                <a:ea typeface="Avenir Book" charset="0"/>
                <a:cs typeface="Avenir Book" charset="0"/>
              </a:rPr>
              <a:t>SINGLE CELL TECHNOLOGIES</a:t>
            </a:r>
            <a:endParaRPr lang="fr-FR" dirty="0">
              <a:solidFill>
                <a:srgbClr val="660066"/>
              </a:solidFill>
              <a:latin typeface="Avenir Book" charset="0"/>
              <a:ea typeface="Avenir Book" charset="0"/>
              <a:cs typeface="Avenir Book" charset="0"/>
            </a:endParaRPr>
          </a:p>
        </p:txBody>
      </p:sp>
      <p:sp>
        <p:nvSpPr>
          <p:cNvPr id="15" name="ZoneTexte 14"/>
          <p:cNvSpPr txBox="1"/>
          <p:nvPr/>
        </p:nvSpPr>
        <p:spPr>
          <a:xfrm>
            <a:off x="143545" y="2360474"/>
            <a:ext cx="8873846" cy="667050"/>
          </a:xfrm>
          <a:prstGeom prst="rect">
            <a:avLst/>
          </a:prstGeom>
          <a:noFill/>
          <a:ln>
            <a:noFill/>
          </a:ln>
        </p:spPr>
        <p:txBody>
          <a:bodyPr wrap="square" lIns="180000" tIns="251999" rIns="251999" bIns="180000" rtlCol="0">
            <a:spAutoFit/>
          </a:bodyPr>
          <a:lstStyle/>
          <a:p>
            <a:r>
              <a:rPr lang="fr-FR" sz="1500" dirty="0" smtClean="0">
                <a:latin typeface="Avenir Book" charset="0"/>
                <a:ea typeface="Avenir Book" charset="0"/>
                <a:cs typeface="Avenir Book" charset="0"/>
              </a:rPr>
              <a:t>Most </a:t>
            </a:r>
            <a:r>
              <a:rPr lang="fr-FR" sz="1500" dirty="0" err="1" smtClean="0">
                <a:latin typeface="Avenir Book" charset="0"/>
                <a:ea typeface="Avenir Book" charset="0"/>
                <a:cs typeface="Avenir Book" charset="0"/>
              </a:rPr>
              <a:t>widely</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used</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device</a:t>
            </a:r>
            <a:r>
              <a:rPr lang="fr-FR" sz="1500" dirty="0" smtClean="0">
                <a:latin typeface="Avenir Book" charset="0"/>
                <a:ea typeface="Avenir Book" charset="0"/>
                <a:cs typeface="Avenir Book" charset="0"/>
              </a:rPr>
              <a:t> to </a:t>
            </a:r>
            <a:r>
              <a:rPr lang="fr-FR" sz="1500" dirty="0" err="1" smtClean="0">
                <a:latin typeface="Avenir Book" charset="0"/>
                <a:ea typeface="Avenir Book" charset="0"/>
                <a:cs typeface="Avenir Book" charset="0"/>
              </a:rPr>
              <a:t>study</a:t>
            </a:r>
            <a:r>
              <a:rPr lang="fr-FR" sz="1500" dirty="0" smtClean="0">
                <a:latin typeface="Avenir Book" charset="0"/>
                <a:ea typeface="Avenir Book" charset="0"/>
                <a:cs typeface="Avenir Book" charset="0"/>
              </a:rPr>
              <a:t> single-</a:t>
            </a:r>
            <a:r>
              <a:rPr lang="fr-FR" sz="1500" dirty="0" err="1" smtClean="0">
                <a:latin typeface="Avenir Book" charset="0"/>
                <a:ea typeface="Avenir Book" charset="0"/>
                <a:cs typeface="Avenir Book" charset="0"/>
              </a:rPr>
              <a:t>cell</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transcriptomics</a:t>
            </a:r>
            <a:r>
              <a:rPr lang="fr-FR" sz="1500" dirty="0" smtClean="0">
                <a:latin typeface="Avenir Book" charset="0"/>
                <a:ea typeface="Avenir Book" charset="0"/>
                <a:cs typeface="Avenir Book" charset="0"/>
              </a:rPr>
              <a:t> : </a:t>
            </a:r>
            <a:r>
              <a:rPr lang="fr-FR" sz="1500" b="1" i="1" dirty="0" err="1" smtClean="0">
                <a:solidFill>
                  <a:srgbClr val="FF0000"/>
                </a:solidFill>
                <a:latin typeface="Avenir Book" charset="0"/>
                <a:ea typeface="Avenir Book" charset="0"/>
                <a:cs typeface="Avenir Book" charset="0"/>
              </a:rPr>
              <a:t>Chromium</a:t>
            </a:r>
            <a:r>
              <a:rPr lang="fr-FR" sz="1500" b="1" i="1" dirty="0" smtClean="0">
                <a:solidFill>
                  <a:srgbClr val="FF0000"/>
                </a:solidFill>
                <a:latin typeface="Avenir Book" charset="0"/>
                <a:ea typeface="Avenir Book" charset="0"/>
                <a:cs typeface="Avenir Book" charset="0"/>
              </a:rPr>
              <a:t> </a:t>
            </a:r>
            <a:r>
              <a:rPr lang="fr-FR" sz="1500" b="1" i="1" dirty="0" err="1" smtClean="0">
                <a:solidFill>
                  <a:srgbClr val="FF0000"/>
                </a:solidFill>
                <a:latin typeface="Avenir Book" charset="0"/>
                <a:ea typeface="Avenir Book" charset="0"/>
                <a:cs typeface="Avenir Book" charset="0"/>
              </a:rPr>
              <a:t>controller</a:t>
            </a:r>
            <a:r>
              <a:rPr lang="fr-FR" sz="1500" b="1" i="1" dirty="0" smtClean="0">
                <a:solidFill>
                  <a:srgbClr val="FF0000"/>
                </a:solidFill>
                <a:latin typeface="Avenir Book" charset="0"/>
                <a:ea typeface="Avenir Book" charset="0"/>
                <a:cs typeface="Avenir Book" charset="0"/>
              </a:rPr>
              <a:t> (10x </a:t>
            </a:r>
            <a:r>
              <a:rPr lang="fr-FR" sz="1500" b="1" i="1" dirty="0" err="1">
                <a:solidFill>
                  <a:srgbClr val="FF0000"/>
                </a:solidFill>
                <a:latin typeface="Avenir Book" charset="0"/>
                <a:ea typeface="Avenir Book" charset="0"/>
                <a:cs typeface="Avenir Book" charset="0"/>
              </a:rPr>
              <a:t>G</a:t>
            </a:r>
            <a:r>
              <a:rPr lang="fr-FR" sz="1500" b="1" i="1" dirty="0" err="1" smtClean="0">
                <a:solidFill>
                  <a:srgbClr val="FF0000"/>
                </a:solidFill>
                <a:latin typeface="Avenir Book" charset="0"/>
                <a:ea typeface="Avenir Book" charset="0"/>
                <a:cs typeface="Avenir Book" charset="0"/>
              </a:rPr>
              <a:t>enomics</a:t>
            </a:r>
            <a:r>
              <a:rPr lang="fr-FR" sz="1500" b="1" i="1" dirty="0" smtClean="0">
                <a:solidFill>
                  <a:srgbClr val="FF0000"/>
                </a:solidFill>
                <a:latin typeface="Avenir Book" charset="0"/>
                <a:ea typeface="Avenir Book" charset="0"/>
                <a:cs typeface="Avenir Book" charset="0"/>
              </a:rPr>
              <a:t>)</a:t>
            </a:r>
            <a:endParaRPr lang="fr-FR" sz="1500" b="1" i="1" dirty="0">
              <a:solidFill>
                <a:srgbClr val="FF0000"/>
              </a:solidFill>
            </a:endParaRPr>
          </a:p>
        </p:txBody>
      </p:sp>
      <p:sp>
        <p:nvSpPr>
          <p:cNvPr id="5" name="ZoneTexte 4"/>
          <p:cNvSpPr txBox="1"/>
          <p:nvPr/>
        </p:nvSpPr>
        <p:spPr>
          <a:xfrm>
            <a:off x="320020" y="3320180"/>
            <a:ext cx="7790659" cy="2400657"/>
          </a:xfrm>
          <a:prstGeom prst="rect">
            <a:avLst/>
          </a:prstGeom>
          <a:noFill/>
          <a:ln>
            <a:solidFill>
              <a:srgbClr val="FF0000"/>
            </a:solidFill>
          </a:ln>
        </p:spPr>
        <p:txBody>
          <a:bodyPr wrap="none" rtlCol="0">
            <a:spAutoFit/>
          </a:bodyPr>
          <a:lstStyle/>
          <a:p>
            <a:r>
              <a:rPr lang="fr-FR" sz="1500" dirty="0" err="1" smtClean="0">
                <a:latin typeface="Avenir Book" charset="0"/>
                <a:ea typeface="Avenir Book" charset="0"/>
                <a:cs typeface="Avenir Book" charset="0"/>
              </a:rPr>
              <a:t>Several</a:t>
            </a:r>
            <a:r>
              <a:rPr lang="fr-FR" sz="1500" dirty="0" smtClean="0">
                <a:latin typeface="Avenir Book" charset="0"/>
                <a:ea typeface="Avenir Book" charset="0"/>
                <a:cs typeface="Avenir Book" charset="0"/>
              </a:rPr>
              <a:t> applications :</a:t>
            </a:r>
          </a:p>
          <a:p>
            <a:endParaRPr lang="fr-FR" sz="1500" dirty="0">
              <a:latin typeface="Avenir Book" charset="0"/>
              <a:ea typeface="Avenir Book" charset="0"/>
              <a:cs typeface="Avenir Book" charset="0"/>
            </a:endParaRPr>
          </a:p>
          <a:p>
            <a:r>
              <a:rPr lang="fr-FR" sz="1500" dirty="0" smtClean="0">
                <a:latin typeface="Avenir Book" charset="0"/>
                <a:ea typeface="Avenir Book" charset="0"/>
                <a:cs typeface="Avenir Book" charset="0"/>
              </a:rPr>
              <a:t>Single </a:t>
            </a:r>
            <a:r>
              <a:rPr lang="fr-FR" sz="1500" dirty="0" err="1" smtClean="0">
                <a:latin typeface="Avenir Book" charset="0"/>
                <a:ea typeface="Avenir Book" charset="0"/>
                <a:cs typeface="Avenir Book" charset="0"/>
              </a:rPr>
              <a:t>cell</a:t>
            </a:r>
            <a:r>
              <a:rPr lang="fr-FR" sz="1500" dirty="0" smtClean="0">
                <a:latin typeface="Avenir Book" charset="0"/>
                <a:ea typeface="Avenir Book" charset="0"/>
                <a:cs typeface="Avenir Book" charset="0"/>
              </a:rPr>
              <a:t> Gene expression</a:t>
            </a:r>
          </a:p>
          <a:p>
            <a:r>
              <a:rPr lang="fr-FR" sz="1500" dirty="0" err="1" smtClean="0">
                <a:latin typeface="Avenir Book" charset="0"/>
                <a:ea typeface="Avenir Book" charset="0"/>
                <a:cs typeface="Avenir Book" charset="0"/>
              </a:rPr>
              <a:t>Measures</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gene</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activity</a:t>
            </a:r>
            <a:r>
              <a:rPr lang="fr-FR" sz="1500" dirty="0" smtClean="0">
                <a:latin typeface="Avenir Book" charset="0"/>
                <a:ea typeface="Avenir Book" charset="0"/>
                <a:cs typeface="Avenir Book" charset="0"/>
              </a:rPr>
              <a:t> on a </a:t>
            </a:r>
            <a:r>
              <a:rPr lang="fr-FR" sz="1500" dirty="0" err="1" smtClean="0">
                <a:latin typeface="Avenir Book" charset="0"/>
                <a:ea typeface="Avenir Book" charset="0"/>
                <a:cs typeface="Avenir Book" charset="0"/>
              </a:rPr>
              <a:t>cell</a:t>
            </a:r>
            <a:r>
              <a:rPr lang="fr-FR" sz="1500" dirty="0" smtClean="0">
                <a:latin typeface="Avenir Book" charset="0"/>
                <a:ea typeface="Avenir Book" charset="0"/>
                <a:cs typeface="Avenir Book" charset="0"/>
              </a:rPr>
              <a:t>-by-</a:t>
            </a:r>
            <a:r>
              <a:rPr lang="fr-FR" sz="1500" dirty="0" err="1" smtClean="0">
                <a:latin typeface="Avenir Book" charset="0"/>
                <a:ea typeface="Avenir Book" charset="0"/>
                <a:cs typeface="Avenir Book" charset="0"/>
              </a:rPr>
              <a:t>cell</a:t>
            </a:r>
            <a:r>
              <a:rPr lang="fr-FR" sz="1500" dirty="0" smtClean="0">
                <a:latin typeface="Avenir Book" charset="0"/>
                <a:ea typeface="Avenir Book" charset="0"/>
                <a:cs typeface="Avenir Book" charset="0"/>
              </a:rPr>
              <a:t> basis, </a:t>
            </a:r>
            <a:r>
              <a:rPr lang="fr-FR" sz="1500" dirty="0" err="1" smtClean="0">
                <a:latin typeface="Avenir Book" charset="0"/>
                <a:ea typeface="Avenir Book" charset="0"/>
                <a:cs typeface="Avenir Book" charset="0"/>
              </a:rPr>
              <a:t>characterize</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cell</a:t>
            </a:r>
            <a:r>
              <a:rPr lang="fr-FR" sz="1500" dirty="0" smtClean="0">
                <a:latin typeface="Avenir Book" charset="0"/>
                <a:ea typeface="Avenir Book" charset="0"/>
                <a:cs typeface="Avenir Book" charset="0"/>
              </a:rPr>
              <a:t> populations, </a:t>
            </a:r>
            <a:r>
              <a:rPr lang="fr-FR" sz="1500" dirty="0" err="1" smtClean="0">
                <a:latin typeface="Avenir Book" charset="0"/>
                <a:ea typeface="Avenir Book" charset="0"/>
                <a:cs typeface="Avenir Book" charset="0"/>
              </a:rPr>
              <a:t>cell</a:t>
            </a:r>
            <a:r>
              <a:rPr lang="fr-FR" sz="1500" dirty="0" smtClean="0">
                <a:latin typeface="Avenir Book" charset="0"/>
                <a:ea typeface="Avenir Book" charset="0"/>
                <a:cs typeface="Avenir Book" charset="0"/>
              </a:rPr>
              <a:t> types, </a:t>
            </a:r>
            <a:r>
              <a:rPr lang="mr-IN" sz="1500" dirty="0" smtClean="0">
                <a:latin typeface="Avenir Book" charset="0"/>
                <a:ea typeface="Avenir Book" charset="0"/>
                <a:cs typeface="Avenir Book" charset="0"/>
              </a:rPr>
              <a:t>…</a:t>
            </a:r>
            <a:r>
              <a:rPr lang="fr-FR" sz="1500" dirty="0" smtClean="0">
                <a:latin typeface="Avenir Book" charset="0"/>
                <a:ea typeface="Avenir Book" charset="0"/>
                <a:cs typeface="Avenir Book" charset="0"/>
              </a:rPr>
              <a:t> </a:t>
            </a:r>
          </a:p>
          <a:p>
            <a:endParaRPr lang="fr-FR" sz="1500" dirty="0" smtClean="0">
              <a:latin typeface="Avenir Book" charset="0"/>
              <a:ea typeface="Avenir Book" charset="0"/>
              <a:cs typeface="Avenir Book" charset="0"/>
            </a:endParaRPr>
          </a:p>
          <a:p>
            <a:r>
              <a:rPr lang="fr-FR" sz="1500" dirty="0" err="1" smtClean="0">
                <a:latin typeface="Avenir Book" charset="0"/>
                <a:ea typeface="Avenir Book" charset="0"/>
                <a:cs typeface="Avenir Book" charset="0"/>
              </a:rPr>
              <a:t>Linked</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read</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genomics</a:t>
            </a:r>
            <a:endParaRPr lang="fr-FR" sz="1500" dirty="0" smtClean="0">
              <a:latin typeface="Avenir Book" charset="0"/>
              <a:ea typeface="Avenir Book" charset="0"/>
              <a:cs typeface="Avenir Book" charset="0"/>
            </a:endParaRPr>
          </a:p>
          <a:p>
            <a:r>
              <a:rPr lang="fr-FR" sz="1500" dirty="0" err="1" smtClean="0">
                <a:latin typeface="Avenir Book" charset="0"/>
                <a:ea typeface="Avenir Book" charset="0"/>
                <a:cs typeface="Avenir Book" charset="0"/>
              </a:rPr>
              <a:t>Performs</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diploid</a:t>
            </a:r>
            <a:r>
              <a:rPr lang="fr-FR" sz="1500" dirty="0" smtClean="0">
                <a:latin typeface="Avenir Book" charset="0"/>
                <a:ea typeface="Avenir Book" charset="0"/>
                <a:cs typeface="Avenir Book" charset="0"/>
              </a:rPr>
              <a:t> de novo </a:t>
            </a:r>
            <a:r>
              <a:rPr lang="fr-FR" sz="1500" dirty="0" err="1" smtClean="0">
                <a:latin typeface="Avenir Book" charset="0"/>
                <a:ea typeface="Avenir Book" charset="0"/>
                <a:cs typeface="Avenir Book" charset="0"/>
              </a:rPr>
              <a:t>assembly</a:t>
            </a:r>
            <a:r>
              <a:rPr lang="fr-FR" sz="1500" dirty="0" smtClean="0">
                <a:latin typeface="Avenir Book" charset="0"/>
                <a:ea typeface="Avenir Book" charset="0"/>
                <a:cs typeface="Avenir Book" charset="0"/>
              </a:rPr>
              <a:t>, phase </a:t>
            </a:r>
            <a:r>
              <a:rPr lang="fr-FR" sz="1500" dirty="0" err="1" smtClean="0">
                <a:latin typeface="Avenir Book" charset="0"/>
                <a:ea typeface="Avenir Book" charset="0"/>
                <a:cs typeface="Avenir Book" charset="0"/>
              </a:rPr>
              <a:t>haplotypes</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genetic</a:t>
            </a:r>
            <a:r>
              <a:rPr lang="fr-FR" sz="1500" dirty="0" smtClean="0">
                <a:latin typeface="Avenir Book" charset="0"/>
                <a:ea typeface="Avenir Book" charset="0"/>
                <a:cs typeface="Avenir Book" charset="0"/>
              </a:rPr>
              <a:t> variations</a:t>
            </a:r>
          </a:p>
          <a:p>
            <a:endParaRPr lang="fr-FR" sz="1500" dirty="0">
              <a:latin typeface="Avenir Book" charset="0"/>
              <a:ea typeface="Avenir Book" charset="0"/>
              <a:cs typeface="Avenir Book" charset="0"/>
            </a:endParaRPr>
          </a:p>
          <a:p>
            <a:r>
              <a:rPr lang="fr-FR" sz="1500" dirty="0" smtClean="0">
                <a:latin typeface="Avenir Book" charset="0"/>
                <a:ea typeface="Avenir Book" charset="0"/>
                <a:cs typeface="Avenir Book" charset="0"/>
              </a:rPr>
              <a:t>Single </a:t>
            </a:r>
            <a:r>
              <a:rPr lang="fr-FR" sz="1500" dirty="0" err="1" smtClean="0">
                <a:latin typeface="Avenir Book" charset="0"/>
                <a:ea typeface="Avenir Book" charset="0"/>
                <a:cs typeface="Avenir Book" charset="0"/>
              </a:rPr>
              <a:t>cell</a:t>
            </a:r>
            <a:r>
              <a:rPr lang="fr-FR" sz="1500" dirty="0" smtClean="0">
                <a:latin typeface="Avenir Book" charset="0"/>
                <a:ea typeface="Avenir Book" charset="0"/>
                <a:cs typeface="Avenir Book" charset="0"/>
              </a:rPr>
              <a:t> ATAC</a:t>
            </a:r>
          </a:p>
          <a:p>
            <a:r>
              <a:rPr lang="fr-FR" sz="1500" dirty="0" err="1" smtClean="0">
                <a:latin typeface="Avenir Book" charset="0"/>
                <a:ea typeface="Avenir Book" charset="0"/>
                <a:cs typeface="Avenir Book" charset="0"/>
              </a:rPr>
              <a:t>Measures</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epigenetics</a:t>
            </a:r>
            <a:r>
              <a:rPr lang="fr-FR" sz="1500" dirty="0" smtClean="0">
                <a:latin typeface="Avenir Book" charset="0"/>
                <a:ea typeface="Avenir Book" charset="0"/>
                <a:cs typeface="Avenir Book" charset="0"/>
              </a:rPr>
              <a:t> by </a:t>
            </a:r>
            <a:r>
              <a:rPr lang="fr-FR" sz="1500" dirty="0" err="1" smtClean="0">
                <a:latin typeface="Avenir Book" charset="0"/>
                <a:ea typeface="Avenir Book" charset="0"/>
                <a:cs typeface="Avenir Book" charset="0"/>
              </a:rPr>
              <a:t>detecting</a:t>
            </a:r>
            <a:r>
              <a:rPr lang="fr-FR" sz="1500" dirty="0" smtClean="0">
                <a:latin typeface="Avenir Book" charset="0"/>
                <a:ea typeface="Avenir Book" charset="0"/>
                <a:cs typeface="Avenir Book" charset="0"/>
              </a:rPr>
              <a:t> open </a:t>
            </a:r>
            <a:r>
              <a:rPr lang="fr-FR" sz="1500" dirty="0" err="1" smtClean="0">
                <a:latin typeface="Avenir Book" charset="0"/>
                <a:ea typeface="Avenir Book" charset="0"/>
                <a:cs typeface="Avenir Book" charset="0"/>
              </a:rPr>
              <a:t>chromatin</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regions</a:t>
            </a:r>
            <a:endParaRPr lang="fr-FR" sz="1500" dirty="0">
              <a:latin typeface="Avenir Book" charset="0"/>
              <a:ea typeface="Avenir Book" charset="0"/>
              <a:cs typeface="Avenir Book" charset="0"/>
            </a:endParaRPr>
          </a:p>
        </p:txBody>
      </p:sp>
      <p:sp>
        <p:nvSpPr>
          <p:cNvPr id="6" name="ZoneTexte 5"/>
          <p:cNvSpPr txBox="1"/>
          <p:nvPr/>
        </p:nvSpPr>
        <p:spPr>
          <a:xfrm>
            <a:off x="143545" y="798504"/>
            <a:ext cx="8348873" cy="1477328"/>
          </a:xfrm>
          <a:prstGeom prst="rect">
            <a:avLst/>
          </a:prstGeom>
          <a:noFill/>
          <a:ln>
            <a:noFill/>
          </a:ln>
        </p:spPr>
        <p:txBody>
          <a:bodyPr wrap="square" rtlCol="0">
            <a:spAutoFit/>
          </a:bodyPr>
          <a:lstStyle/>
          <a:p>
            <a:pPr>
              <a:lnSpc>
                <a:spcPct val="150000"/>
              </a:lnSpc>
            </a:pPr>
            <a:r>
              <a:rPr lang="fr-FR" sz="1500" dirty="0">
                <a:solidFill>
                  <a:srgbClr val="000000"/>
                </a:solidFill>
                <a:latin typeface="Avenir Book" charset="0"/>
                <a:ea typeface="Avenir Book" charset="0"/>
                <a:cs typeface="Avenir Book" charset="0"/>
              </a:rPr>
              <a:t>Single </a:t>
            </a:r>
            <a:r>
              <a:rPr lang="fr-FR" sz="1500" dirty="0" err="1">
                <a:solidFill>
                  <a:srgbClr val="000000"/>
                </a:solidFill>
                <a:latin typeface="Avenir Book" charset="0"/>
                <a:ea typeface="Avenir Book" charset="0"/>
                <a:cs typeface="Avenir Book" charset="0"/>
              </a:rPr>
              <a:t>cell</a:t>
            </a:r>
            <a:r>
              <a:rPr lang="fr-FR" sz="1500" dirty="0">
                <a:solidFill>
                  <a:srgbClr val="000000"/>
                </a:solidFill>
                <a:latin typeface="Avenir Book" charset="0"/>
                <a:ea typeface="Avenir Book" charset="0"/>
                <a:cs typeface="Avenir Book" charset="0"/>
              </a:rPr>
              <a:t> </a:t>
            </a:r>
            <a:r>
              <a:rPr lang="fr-FR" sz="1500" dirty="0" err="1">
                <a:solidFill>
                  <a:srgbClr val="000000"/>
                </a:solidFill>
                <a:latin typeface="Avenir Book" charset="0"/>
                <a:ea typeface="Avenir Book" charset="0"/>
                <a:cs typeface="Avenir Book" charset="0"/>
              </a:rPr>
              <a:t>transcriptomics</a:t>
            </a:r>
            <a:r>
              <a:rPr lang="fr-FR" sz="1500" dirty="0">
                <a:solidFill>
                  <a:srgbClr val="000000"/>
                </a:solidFill>
                <a:latin typeface="Avenir Book" charset="0"/>
                <a:ea typeface="Avenir Book" charset="0"/>
                <a:cs typeface="Avenir Book" charset="0"/>
              </a:rPr>
              <a:t> </a:t>
            </a:r>
            <a:r>
              <a:rPr lang="fr-FR" sz="1500" dirty="0" err="1">
                <a:solidFill>
                  <a:srgbClr val="000000"/>
                </a:solidFill>
                <a:latin typeface="Avenir Book" charset="0"/>
                <a:ea typeface="Avenir Book" charset="0"/>
                <a:cs typeface="Avenir Book" charset="0"/>
              </a:rPr>
              <a:t>a</a:t>
            </a:r>
            <a:r>
              <a:rPr lang="fr-FR" sz="1500" dirty="0" err="1">
                <a:latin typeface="Avenir Book" charset="0"/>
                <a:ea typeface="Avenir Book" charset="0"/>
                <a:cs typeface="Avenir Book" charset="0"/>
              </a:rPr>
              <a:t>llows</a:t>
            </a:r>
            <a:r>
              <a:rPr lang="fr-FR" sz="1500" dirty="0">
                <a:latin typeface="Avenir Book" charset="0"/>
                <a:ea typeface="Avenir Book" charset="0"/>
                <a:cs typeface="Avenir Book" charset="0"/>
              </a:rPr>
              <a:t> to </a:t>
            </a:r>
            <a:r>
              <a:rPr lang="fr-FR" sz="1500" dirty="0" err="1">
                <a:latin typeface="Avenir Book" charset="0"/>
                <a:ea typeface="Avenir Book" charset="0"/>
                <a:cs typeface="Avenir Book" charset="0"/>
              </a:rPr>
              <a:t>study</a:t>
            </a:r>
            <a:r>
              <a:rPr lang="fr-FR" sz="1500" dirty="0">
                <a:latin typeface="Avenir Book" charset="0"/>
                <a:ea typeface="Avenir Book" charset="0"/>
                <a:cs typeface="Avenir Book" charset="0"/>
              </a:rPr>
              <a:t> </a:t>
            </a:r>
            <a:r>
              <a:rPr lang="fr-FR" sz="1500" dirty="0" err="1" smtClean="0">
                <a:latin typeface="Avenir Book" charset="0"/>
                <a:ea typeface="Avenir Book" charset="0"/>
                <a:cs typeface="Avenir Book" charset="0"/>
              </a:rPr>
              <a:t>transcriptome</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heterogeneity</a:t>
            </a:r>
            <a:r>
              <a:rPr lang="fr-FR" sz="1500" dirty="0" smtClean="0">
                <a:latin typeface="Avenir Book" charset="0"/>
                <a:ea typeface="Avenir Book" charset="0"/>
                <a:cs typeface="Avenir Book" charset="0"/>
              </a:rPr>
              <a:t>, </a:t>
            </a:r>
          </a:p>
          <a:p>
            <a:pPr>
              <a:lnSpc>
                <a:spcPct val="150000"/>
              </a:lnSpc>
            </a:pPr>
            <a:r>
              <a:rPr lang="fr-FR" sz="1500" dirty="0" smtClean="0">
                <a:latin typeface="Avenir Book" charset="0"/>
                <a:ea typeface="Avenir Book" charset="0"/>
                <a:cs typeface="Avenir Book" charset="0"/>
              </a:rPr>
              <a:t>to </a:t>
            </a:r>
            <a:r>
              <a:rPr lang="fr-FR" sz="1500" dirty="0" err="1" smtClean="0">
                <a:latin typeface="Avenir Book" charset="0"/>
                <a:ea typeface="Avenir Book" charset="0"/>
                <a:cs typeface="Avenir Book" charset="0"/>
              </a:rPr>
              <a:t>investigate</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differences</a:t>
            </a:r>
            <a:r>
              <a:rPr lang="fr-FR" sz="1500" dirty="0" smtClean="0">
                <a:latin typeface="Avenir Book" charset="0"/>
                <a:ea typeface="Avenir Book" charset="0"/>
                <a:cs typeface="Avenir Book" charset="0"/>
              </a:rPr>
              <a:t> in </a:t>
            </a:r>
            <a:r>
              <a:rPr lang="fr-FR" sz="1500" dirty="0" err="1" smtClean="0">
                <a:latin typeface="Avenir Book" charset="0"/>
                <a:ea typeface="Avenir Book" charset="0"/>
                <a:cs typeface="Avenir Book" charset="0"/>
              </a:rPr>
              <a:t>transcript</a:t>
            </a:r>
            <a:r>
              <a:rPr lang="fr-FR" sz="1500" dirty="0" smtClean="0">
                <a:latin typeface="Avenir Book" charset="0"/>
                <a:ea typeface="Avenir Book" charset="0"/>
                <a:cs typeface="Avenir Book" charset="0"/>
              </a:rPr>
              <a:t> expression and </a:t>
            </a:r>
            <a:r>
              <a:rPr lang="fr-FR" sz="1500" dirty="0" err="1" smtClean="0">
                <a:latin typeface="Avenir Book" charset="0"/>
                <a:ea typeface="Avenir Book" charset="0"/>
                <a:cs typeface="Avenir Book" charset="0"/>
              </a:rPr>
              <a:t>gene</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regulation</a:t>
            </a:r>
            <a:r>
              <a:rPr lang="fr-FR" sz="1500" dirty="0" smtClean="0">
                <a:latin typeface="Avenir Book" charset="0"/>
                <a:ea typeface="Avenir Book" charset="0"/>
                <a:cs typeface="Avenir Book" charset="0"/>
              </a:rPr>
              <a:t> </a:t>
            </a:r>
            <a:r>
              <a:rPr lang="fr-FR" sz="1500" b="1" i="1" dirty="0" smtClean="0">
                <a:solidFill>
                  <a:srgbClr val="FF0000"/>
                </a:solidFill>
                <a:latin typeface="Avenir Book" charset="0"/>
                <a:ea typeface="Avenir Book" charset="0"/>
                <a:cs typeface="Avenir Book" charset="0"/>
              </a:rPr>
              <a:t>in </a:t>
            </a:r>
            <a:r>
              <a:rPr lang="fr-FR" sz="1500" b="1" i="1" dirty="0" err="1" smtClean="0">
                <a:solidFill>
                  <a:srgbClr val="FF0000"/>
                </a:solidFill>
                <a:latin typeface="Avenir Book" charset="0"/>
                <a:ea typeface="Avenir Book" charset="0"/>
                <a:cs typeface="Avenir Book" charset="0"/>
              </a:rPr>
              <a:t>individual</a:t>
            </a:r>
            <a:r>
              <a:rPr lang="fr-FR" sz="1500" b="1" i="1" dirty="0" smtClean="0">
                <a:solidFill>
                  <a:srgbClr val="FF0000"/>
                </a:solidFill>
                <a:latin typeface="Avenir Book" charset="0"/>
                <a:ea typeface="Avenir Book" charset="0"/>
                <a:cs typeface="Avenir Book" charset="0"/>
              </a:rPr>
              <a:t> </a:t>
            </a:r>
            <a:r>
              <a:rPr lang="fr-FR" sz="1500" b="1" i="1" dirty="0" err="1" smtClean="0">
                <a:solidFill>
                  <a:srgbClr val="FF0000"/>
                </a:solidFill>
                <a:latin typeface="Avenir Book" charset="0"/>
                <a:ea typeface="Avenir Book" charset="0"/>
                <a:cs typeface="Avenir Book" charset="0"/>
              </a:rPr>
              <a:t>cells</a:t>
            </a:r>
            <a:r>
              <a:rPr lang="fr-FR" sz="1500" b="1" i="1" dirty="0" smtClean="0">
                <a:solidFill>
                  <a:srgbClr val="FF0000"/>
                </a:solidFill>
                <a:latin typeface="Avenir Book" charset="0"/>
                <a:ea typeface="Avenir Book" charset="0"/>
                <a:cs typeface="Avenir Book" charset="0"/>
              </a:rPr>
              <a:t> </a:t>
            </a:r>
            <a:r>
              <a:rPr lang="fr-FR" sz="1500" dirty="0" smtClean="0">
                <a:latin typeface="Avenir Book" charset="0"/>
                <a:ea typeface="Avenir Book" charset="0"/>
                <a:cs typeface="Avenir Book" charset="0"/>
              </a:rPr>
              <a:t>:</a:t>
            </a:r>
          </a:p>
          <a:p>
            <a:pPr marL="628650" lvl="1" indent="-171450">
              <a:lnSpc>
                <a:spcPct val="150000"/>
              </a:lnSpc>
              <a:buFont typeface="Wingdings" charset="2"/>
              <a:buChar char="v"/>
            </a:pP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Differences</a:t>
            </a:r>
            <a:r>
              <a:rPr lang="fr-FR" sz="1500" dirty="0" smtClean="0">
                <a:latin typeface="Avenir Book" charset="0"/>
                <a:ea typeface="Avenir Book" charset="0"/>
                <a:cs typeface="Avenir Book" charset="0"/>
              </a:rPr>
              <a:t> in </a:t>
            </a:r>
            <a:r>
              <a:rPr lang="fr-FR" sz="1500" dirty="0" err="1" smtClean="0">
                <a:latin typeface="Avenir Book" charset="0"/>
                <a:ea typeface="Avenir Book" charset="0"/>
                <a:cs typeface="Avenir Book" charset="0"/>
              </a:rPr>
              <a:t>trancript</a:t>
            </a:r>
            <a:r>
              <a:rPr lang="fr-FR" sz="1500" dirty="0" smtClean="0">
                <a:latin typeface="Avenir Book" charset="0"/>
                <a:ea typeface="Avenir Book" charset="0"/>
                <a:cs typeface="Avenir Book" charset="0"/>
              </a:rPr>
              <a:t> </a:t>
            </a:r>
            <a:r>
              <a:rPr lang="fr-FR" sz="1500" dirty="0" err="1" smtClean="0">
                <a:latin typeface="Avenir Book" charset="0"/>
                <a:ea typeface="Avenir Book" charset="0"/>
                <a:cs typeface="Avenir Book" charset="0"/>
              </a:rPr>
              <a:t>abundance</a:t>
            </a:r>
            <a:endParaRPr lang="fr-FR" sz="1500" dirty="0" smtClean="0">
              <a:latin typeface="Avenir Book" charset="0"/>
              <a:ea typeface="Avenir Book" charset="0"/>
              <a:cs typeface="Avenir Book" charset="0"/>
            </a:endParaRPr>
          </a:p>
          <a:p>
            <a:pPr marL="628650" lvl="1" indent="-171450">
              <a:lnSpc>
                <a:spcPct val="150000"/>
              </a:lnSpc>
              <a:buFont typeface="Wingdings" charset="2"/>
              <a:buChar char="v"/>
            </a:pPr>
            <a:r>
              <a:rPr lang="fr-FR" sz="1500" dirty="0" smtClean="0">
                <a:latin typeface="Avenir Book" charset="0"/>
                <a:ea typeface="Avenir Book" charset="0"/>
                <a:cs typeface="Avenir Book" charset="0"/>
              </a:rPr>
              <a:t> Alternative </a:t>
            </a:r>
            <a:r>
              <a:rPr lang="fr-FR" sz="1500" dirty="0" err="1" smtClean="0">
                <a:latin typeface="Avenir Book" charset="0"/>
                <a:ea typeface="Avenir Book" charset="0"/>
                <a:cs typeface="Avenir Book" charset="0"/>
              </a:rPr>
              <a:t>splicing</a:t>
            </a:r>
            <a:r>
              <a:rPr lang="fr-FR" sz="1500" dirty="0" smtClean="0">
                <a:latin typeface="Avenir Book" charset="0"/>
                <a:ea typeface="Avenir Book" charset="0"/>
                <a:cs typeface="Avenir Book" charset="0"/>
              </a:rPr>
              <a:t> and </a:t>
            </a:r>
            <a:r>
              <a:rPr lang="fr-FR" sz="1500" dirty="0" err="1" smtClean="0">
                <a:latin typeface="Avenir Book" charset="0"/>
                <a:ea typeface="Avenir Book" charset="0"/>
                <a:cs typeface="Avenir Book" charset="0"/>
              </a:rPr>
              <a:t>differential</a:t>
            </a:r>
            <a:r>
              <a:rPr lang="fr-FR" sz="1500" dirty="0" smtClean="0">
                <a:latin typeface="Avenir Book" charset="0"/>
                <a:ea typeface="Avenir Book" charset="0"/>
                <a:cs typeface="Avenir Book" charset="0"/>
              </a:rPr>
              <a:t> expression of </a:t>
            </a:r>
            <a:r>
              <a:rPr lang="fr-FR" sz="1500" dirty="0" err="1" smtClean="0">
                <a:latin typeface="Avenir Book" charset="0"/>
                <a:ea typeface="Avenir Book" charset="0"/>
                <a:cs typeface="Avenir Book" charset="0"/>
              </a:rPr>
              <a:t>isoforms</a:t>
            </a:r>
            <a:endParaRPr lang="fr-FR" sz="1500" dirty="0" smtClean="0">
              <a:latin typeface="Avenir Book" charset="0"/>
              <a:ea typeface="Avenir Book" charset="0"/>
              <a:cs typeface="Avenir Book" charset="0"/>
            </a:endParaRPr>
          </a:p>
        </p:txBody>
      </p:sp>
    </p:spTree>
    <p:extLst>
      <p:ext uri="{BB962C8B-B14F-4D97-AF65-F5344CB8AC3E}">
        <p14:creationId xmlns:p14="http://schemas.microsoft.com/office/powerpoint/2010/main" val="320592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700" y="364184"/>
            <a:ext cx="8343900" cy="5524500"/>
          </a:xfrm>
          <a:prstGeom prst="rect">
            <a:avLst/>
          </a:prstGeom>
        </p:spPr>
      </p:pic>
    </p:spTree>
    <p:extLst>
      <p:ext uri="{BB962C8B-B14F-4D97-AF65-F5344CB8AC3E}">
        <p14:creationId xmlns:p14="http://schemas.microsoft.com/office/powerpoint/2010/main" val="697001418"/>
      </p:ext>
    </p:extLst>
  </p:cSld>
  <p:clrMapOvr>
    <a:masterClrMapping/>
  </p:clrMapOvr>
  <p:timing>
    <p:tnLst>
      <p:par>
        <p:cTn id="1" dur="indefinite" restart="never" nodeType="tmRoot"/>
      </p:par>
    </p:tnLst>
  </p:timing>
</p:sld>
</file>

<file path=ppt/theme/theme1.xml><?xml version="1.0" encoding="utf-8"?>
<a:theme xmlns:a="http://schemas.openxmlformats.org/drawingml/2006/main" name="Nouvelle présentation">
  <a:themeElements>
    <a:clrScheme name="Nouvelle pré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ouvelle présentation">
      <a:majorFont>
        <a:latin typeface="Arial"/>
        <a:ea typeface="ＭＳ Ｐゴシック"/>
        <a:cs typeface="ＭＳ Ｐゴシック"/>
      </a:majorFont>
      <a:minorFont>
        <a:latin typeface="Arial"/>
        <a:ea typeface="ＭＳ Ｐゴシック"/>
        <a:cs typeface="ＭＳ Ｐゴシック"/>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Nouvelle pré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ouvelle pré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ouvelle pré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ouvelle pré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ouvelle pré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ouvelle pré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ouvelle pré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ouvelle pré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ouvelle pré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ouvelle pré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ouvelle pré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ouvelle pré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53405</TotalTime>
  <Words>1049</Words>
  <Application>Microsoft Macintosh PowerPoint</Application>
  <PresentationFormat>Présentation à l'écran (4:3)</PresentationFormat>
  <Paragraphs>166</Paragraphs>
  <Slides>39</Slides>
  <Notes>3</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39</vt:i4>
      </vt:variant>
    </vt:vector>
  </HeadingPairs>
  <TitlesOfParts>
    <vt:vector size="45" baseType="lpstr">
      <vt:lpstr>Avenir Book</vt:lpstr>
      <vt:lpstr>Avenir Light</vt:lpstr>
      <vt:lpstr>ＭＳ Ｐゴシック</vt:lpstr>
      <vt:lpstr>Wingdings</vt:lpstr>
      <vt:lpstr>Arial</vt:lpstr>
      <vt:lpstr>Nouvelle présentation</vt:lpstr>
      <vt:lpstr>Présentation PowerPoint</vt:lpstr>
      <vt:lpstr>Présentation PowerPoint</vt:lpstr>
      <vt:lpstr>Présentation PowerPoint</vt:lpstr>
      <vt:lpstr>Présentation PowerPoint</vt:lpstr>
      <vt:lpstr>Présentation PowerPoint</vt:lpstr>
      <vt:lpstr>Présentation PowerPoint</vt:lpstr>
      <vt:lpstr>Many applications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CLAUDE THERMES</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CLAUDE THERMES</dc:creator>
  <cp:lastModifiedBy>Utilisateur Microsoft Office</cp:lastModifiedBy>
  <cp:revision>1941</cp:revision>
  <cp:lastPrinted>2020-03-08T21:02:43Z</cp:lastPrinted>
  <dcterms:created xsi:type="dcterms:W3CDTF">2013-11-19T11:17:39Z</dcterms:created>
  <dcterms:modified xsi:type="dcterms:W3CDTF">2020-03-08T21:31:30Z</dcterms:modified>
</cp:coreProperties>
</file>